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3" r:id="rId3"/>
  </p:sldMasterIdLst>
  <p:notesMasterIdLst>
    <p:notesMasterId r:id="rId51"/>
  </p:notesMasterIdLst>
  <p:sldIdLst>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56" r:id="rId19"/>
    <p:sldId id="257" r:id="rId20"/>
    <p:sldId id="291" r:id="rId21"/>
    <p:sldId id="258" r:id="rId22"/>
    <p:sldId id="292" r:id="rId23"/>
    <p:sldId id="259" r:id="rId24"/>
    <p:sldId id="293" r:id="rId25"/>
    <p:sldId id="260" r:id="rId26"/>
    <p:sldId id="294" r:id="rId27"/>
    <p:sldId id="261" r:id="rId28"/>
    <p:sldId id="295" r:id="rId29"/>
    <p:sldId id="262" r:id="rId30"/>
    <p:sldId id="296" r:id="rId31"/>
    <p:sldId id="263" r:id="rId32"/>
    <p:sldId id="264" r:id="rId33"/>
    <p:sldId id="297" r:id="rId34"/>
    <p:sldId id="265" r:id="rId35"/>
    <p:sldId id="298" r:id="rId36"/>
    <p:sldId id="267" r:id="rId37"/>
    <p:sldId id="268" r:id="rId38"/>
    <p:sldId id="284" r:id="rId39"/>
    <p:sldId id="285" r:id="rId40"/>
    <p:sldId id="299" r:id="rId41"/>
    <p:sldId id="286" r:id="rId42"/>
    <p:sldId id="300" r:id="rId43"/>
    <p:sldId id="287" r:id="rId44"/>
    <p:sldId id="301" r:id="rId45"/>
    <p:sldId id="288" r:id="rId46"/>
    <p:sldId id="289" r:id="rId47"/>
    <p:sldId id="302" r:id="rId48"/>
    <p:sldId id="290" r:id="rId49"/>
    <p:sldId id="303" r:id="rId5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944" y="-3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0A8DB31-1D2E-4D36-A652-C22EC0676675}"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FA8B28-1C6F-426C-98D5-199E2799F2E6}" type="slidenum">
              <a:rPr lang="en-US"/>
              <a:pPr/>
              <a:t>1</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65122F-42F1-4B5B-A3DD-E70CB894CE5F}" type="slidenum">
              <a:rPr lang="en-US"/>
              <a:pPr/>
              <a:t>2</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a:t>Things which are dead but which were once living are still considered biotic factors.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3E5FF3-2F7F-4316-9706-B0DFA597AB3E}" type="slidenum">
              <a:rPr lang="en-US"/>
              <a:pPr/>
              <a:t>3</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r>
              <a:rPr lang="en-US"/>
              <a:t>The biosphere extends from thousands of feet into the atmosphere to the bottom of the ocean.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71E231-FBB5-4970-8BBC-191503E2C614}" type="slidenum">
              <a:rPr lang="en-US"/>
              <a:pPr/>
              <a:t>4</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E86527-E276-40CA-854F-F0AAC38DBF14}" type="slidenum">
              <a:rPr lang="en-US"/>
              <a:pPr/>
              <a:t>5</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37E3C0-1A5C-49E8-AC3A-3185A45B0C2B}" type="slidenum">
              <a:rPr lang="en-US"/>
              <a:pPr/>
              <a:t>6</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B3439E-F4E6-4989-B8E7-40F0DB1CDB95}" type="slidenum">
              <a:rPr lang="en-US"/>
              <a:pPr/>
              <a:t>7</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F335EE-D928-4EE7-B786-4D26E7908A11}" type="slidenum">
              <a:rPr lang="en-US"/>
              <a:pPr/>
              <a:t>8</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9C2413-BE22-4810-8C94-4735F3C80C1F}" type="slidenum">
              <a:rPr lang="en-US"/>
              <a:pPr/>
              <a:t>9</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r>
              <a:rPr lang="en-US"/>
              <a:t>Humans – E. coli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B9CBC0-CFEA-4F94-B1E9-1A21156032BC}" type="slidenum">
              <a:rPr lang="en-US"/>
              <a:pPr/>
              <a:t>10</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r>
              <a:rPr lang="en-US"/>
              <a:t>Mutualism – ants &amp; acacia trees (ants provide protection, trees provide nectar)</a:t>
            </a:r>
          </a:p>
          <a:p>
            <a:r>
              <a:rPr lang="en-US"/>
              <a:t>Commensalism – moss growing on a tree, clown fish protected by anemones’ stinging tentacles</a:t>
            </a:r>
          </a:p>
          <a:p>
            <a:r>
              <a:rPr lang="en-US"/>
              <a:t>Parasitism – tick, flea, tapeworm</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406B72-0035-404B-B167-7846238E028E}" type="slidenum">
              <a:rPr lang="en-US"/>
              <a:pPr/>
              <a:t>11</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r>
              <a:rPr lang="en-US"/>
              <a:t>Difference b/t a predator and a parasite:  a predator kills and consumes its prey.  A parasite may weaken but rarely kills its host.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0079F2-CF1D-4CD6-BBE9-84DCE425DDFB}" type="slidenum">
              <a:rPr lang="en-US"/>
              <a:pPr/>
              <a:t>12</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AE0B2F-13F7-4C53-A576-1C8A28F5F147}" type="slidenum">
              <a:rPr lang="en-US"/>
              <a:pPr/>
              <a:t>13</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AE68CB-AC87-411B-B2F2-9B2587A17934}" type="slidenum">
              <a:rPr lang="en-US"/>
              <a:pPr/>
              <a:t>14</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r>
              <a:rPr lang="en-US"/>
              <a:t>phosphorus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5BA5DB-8934-433F-B16F-94DE7BA36BCB}" type="slidenum">
              <a:rPr lang="en-US"/>
              <a:pPr/>
              <a:t>15</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3AB1AF-02F2-4084-86AC-834F1EC35B12}" type="slidenum">
              <a:rPr lang="en-US"/>
              <a:pPr/>
              <a:t>16</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r>
              <a:rPr lang="en-US"/>
              <a:t>A food web illustrates the complex feeding relationships by which matter and energy move through an ecosystem.</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BC0E6A-79FA-4502-9514-9F8DD9ACAF20}" type="slidenum">
              <a:rPr lang="en-US"/>
              <a:pPr/>
              <a:t>17</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BC0E6A-79FA-4502-9514-9F8DD9ACAF20}" type="slidenum">
              <a:rPr lang="en-US"/>
              <a:pPr/>
              <a:t>18</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186B2-10CD-445C-8ABB-05937BB15013}" type="slidenum">
              <a:rPr lang="en-US"/>
              <a:pPr/>
              <a:t>19</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186B2-10CD-445C-8ABB-05937BB15013}" type="slidenum">
              <a:rPr lang="en-US"/>
              <a:pPr/>
              <a:t>20</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5FECE7-4D63-461D-8087-FB8558C908BE}" type="slidenum">
              <a:rPr lang="en-US"/>
              <a:pPr/>
              <a:t>21</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5FECE7-4D63-461D-8087-FB8558C908BE}" type="slidenum">
              <a:rPr lang="en-US"/>
              <a:pPr/>
              <a:t>22</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22C113-1E3E-4EE9-B115-FE236AB64BAD}" type="slidenum">
              <a:rPr lang="en-US"/>
              <a:pPr/>
              <a:t>23</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22C113-1E3E-4EE9-B115-FE236AB64BAD}" type="slidenum">
              <a:rPr lang="en-US"/>
              <a:pPr/>
              <a:t>24</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120FE9-631A-42BB-8521-DD8A2425FE1B}" type="slidenum">
              <a:rPr lang="en-US"/>
              <a:pPr/>
              <a:t>25</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120FE9-631A-42BB-8521-DD8A2425FE1B}" type="slidenum">
              <a:rPr lang="en-US"/>
              <a:pPr/>
              <a:t>26</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72E596-7521-4410-98AA-BE03C95D89A0}" type="slidenum">
              <a:rPr lang="en-US"/>
              <a:pPr/>
              <a:t>27</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72E596-7521-4410-98AA-BE03C95D89A0}" type="slidenum">
              <a:rPr lang="en-US"/>
              <a:pPr/>
              <a:t>28</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D1026C-255B-4B79-9452-CDA06C944132}" type="slidenum">
              <a:rPr lang="en-US"/>
              <a:pPr/>
              <a:t>29</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9BC22E-C2C0-4389-B458-2D1A1A908F28}" type="slidenum">
              <a:rPr lang="en-US"/>
              <a:pPr/>
              <a:t>30</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9BC22E-C2C0-4389-B458-2D1A1A908F28}" type="slidenum">
              <a:rPr lang="en-US"/>
              <a:pPr/>
              <a:t>31</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37763D-0A72-40C0-8353-76F64364B072}" type="slidenum">
              <a:rPr lang="en-US"/>
              <a:pPr/>
              <a:t>32</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37763D-0A72-40C0-8353-76F64364B072}" type="slidenum">
              <a:rPr lang="en-US"/>
              <a:pPr/>
              <a:t>33</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7208B4-A7B9-4411-A8D6-DC13AF483DFC}" type="slidenum">
              <a:rPr lang="en-US"/>
              <a:pPr/>
              <a:t>34</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8F51EE-7505-4888-8811-38D156BAFCDF}" type="slidenum">
              <a:rPr lang="en-US"/>
              <a:pPr/>
              <a:t>35</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5F26B5-4E9C-4101-B8E9-E46CB0866CDD}" type="slidenum">
              <a:rPr lang="en-US"/>
              <a:pPr/>
              <a:t>36</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US"/>
              <a:t>Carbon is the most important element in all living things.  Proteins, carbohydrates, and fats all contain a carbon link.</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8B5A0D-566C-4696-BC71-727713DF984F}" type="slidenum">
              <a:rPr lang="en-US"/>
              <a:pPr/>
              <a:t>37</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8B5A0D-566C-4696-BC71-727713DF984F}" type="slidenum">
              <a:rPr lang="en-US"/>
              <a:pPr/>
              <a:t>38</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A47BC2-030A-451E-8D78-1913AEEF3524}" type="slidenum">
              <a:rPr lang="en-US"/>
              <a:pPr/>
              <a:t>39</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A47BC2-030A-451E-8D78-1913AEEF3524}" type="slidenum">
              <a:rPr lang="en-US"/>
              <a:pPr/>
              <a:t>40</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3CBE2F-F410-4C59-B9C2-46CA2D204038}" type="slidenum">
              <a:rPr lang="en-US"/>
              <a:pPr/>
              <a:t>41</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718AF2-C80B-46CD-BA55-5CC63F7CC440}" type="slidenum">
              <a:rPr lang="en-US"/>
              <a:pPr/>
              <a:t>42</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718AF2-C80B-46CD-BA55-5CC63F7CC440}" type="slidenum">
              <a:rPr lang="en-US"/>
              <a:pPr/>
              <a:t>43</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ED5303-B274-4D6C-906E-222E44969261}" type="slidenum">
              <a:rPr lang="en-US"/>
              <a:pPr/>
              <a:t>44</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r>
              <a:rPr lang="en-US"/>
              <a:t>When an organism eats another organism, it breaks down the proteins, carbohydrates, fats, and amino acids it gets from that organism and uses the elements to make its own molecules of protein, carbohydrate, fat, or amino acid.</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ED5303-B274-4D6C-906E-222E44969261}" type="slidenum">
              <a:rPr lang="en-US"/>
              <a:pPr/>
              <a:t>45</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r>
              <a:rPr lang="en-US"/>
              <a:t>When an organism eats another organism, it breaks down the proteins, carbohydrates, fats, and amino acids it gets from that organism and uses the elements to make its own molecules of protein, carbohydrate, fat, or amino acid.</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C1005C-475B-4FBD-8ACE-E6CA52457F58}" type="slidenum">
              <a:rPr lang="en-US"/>
              <a:pPr/>
              <a:t>46</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C1005C-475B-4FBD-8ACE-E6CA52457F58}" type="slidenum">
              <a:rPr lang="en-US"/>
              <a:pPr/>
              <a:t>47</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ADF177D-3F1B-4801-8642-23C6779225F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0B6C17-AA58-4F48-910E-660A1EE715E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DFC44A-88AE-4640-B91D-1FC421C1EB0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87697B-DA73-46A1-BAA2-A8488347EE4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67341B6-9E4E-4D89-B227-12CD2337C82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1BD34D4-2EBB-4715-99AD-3F768980E6A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9849071-97FA-4F2A-9918-CB2979C8BBE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C3C3404-0201-4514-AAF6-07869874232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73FC789-EFB1-4C4B-8E30-4AE1791B17C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FFF51D5-DF82-4781-973C-22CCC9399A0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AE7ABB1-1ED7-4DA6-8FFC-06C5DBA060D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9938" name="Group 2"/>
          <p:cNvGrpSpPr>
            <a:grpSpLocks/>
          </p:cNvGrpSpPr>
          <p:nvPr/>
        </p:nvGrpSpPr>
        <p:grpSpPr bwMode="auto">
          <a:xfrm>
            <a:off x="-6350" y="20638"/>
            <a:ext cx="9144000" cy="6858000"/>
            <a:chOff x="0" y="0"/>
            <a:chExt cx="5760" cy="4320"/>
          </a:xfrm>
        </p:grpSpPr>
        <p:sp>
          <p:nvSpPr>
            <p:cNvPr id="39939"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39940"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endParaRPr lang="en-US"/>
            </a:p>
          </p:txBody>
        </p:sp>
      </p:grpSp>
      <p:sp>
        <p:nvSpPr>
          <p:cNvPr id="39941" name="Freeform 5"/>
          <p:cNvSpPr>
            <a:spLocks/>
          </p:cNvSpPr>
          <p:nvPr/>
        </p:nvSpPr>
        <p:spPr bwMode="hidden">
          <a:xfrm>
            <a:off x="6242050" y="6269038"/>
            <a:ext cx="28956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endParaRPr lang="en-US"/>
          </a:p>
        </p:txBody>
      </p:sp>
      <p:grpSp>
        <p:nvGrpSpPr>
          <p:cNvPr id="39942" name="Group 6"/>
          <p:cNvGrpSpPr>
            <a:grpSpLocks/>
          </p:cNvGrpSpPr>
          <p:nvPr/>
        </p:nvGrpSpPr>
        <p:grpSpPr bwMode="auto">
          <a:xfrm>
            <a:off x="-1588" y="6034088"/>
            <a:ext cx="7845426" cy="850900"/>
            <a:chOff x="0" y="3792"/>
            <a:chExt cx="4942" cy="536"/>
          </a:xfrm>
        </p:grpSpPr>
        <p:sp>
          <p:nvSpPr>
            <p:cNvPr id="39943"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endParaRPr lang="en-US"/>
            </a:p>
          </p:txBody>
        </p:sp>
        <p:grpSp>
          <p:nvGrpSpPr>
            <p:cNvPr id="39944" name="Group 8"/>
            <p:cNvGrpSpPr>
              <a:grpSpLocks/>
            </p:cNvGrpSpPr>
            <p:nvPr userDrawn="1"/>
          </p:nvGrpSpPr>
          <p:grpSpPr bwMode="auto">
            <a:xfrm>
              <a:off x="2486" y="3792"/>
              <a:ext cx="2456" cy="536"/>
              <a:chOff x="2486" y="3792"/>
              <a:chExt cx="2456" cy="536"/>
            </a:xfrm>
          </p:grpSpPr>
          <p:sp>
            <p:nvSpPr>
              <p:cNvPr id="39945"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endParaRPr lang="en-US"/>
              </a:p>
            </p:txBody>
          </p:sp>
          <p:sp>
            <p:nvSpPr>
              <p:cNvPr id="39946"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endParaRPr lang="en-US"/>
              </a:p>
            </p:txBody>
          </p:sp>
          <p:sp>
            <p:nvSpPr>
              <p:cNvPr id="39947"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endParaRPr lang="en-US"/>
              </a:p>
            </p:txBody>
          </p:sp>
          <p:sp>
            <p:nvSpPr>
              <p:cNvPr id="39948"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endParaRPr lang="en-US"/>
              </a:p>
            </p:txBody>
          </p:sp>
          <p:sp>
            <p:nvSpPr>
              <p:cNvPr id="39949"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endParaRPr lang="en-US"/>
              </a:p>
            </p:txBody>
          </p:sp>
        </p:grpSp>
        <p:sp>
          <p:nvSpPr>
            <p:cNvPr id="39950"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endParaRPr lang="en-US"/>
            </a:p>
          </p:txBody>
        </p:sp>
      </p:grpSp>
      <p:grpSp>
        <p:nvGrpSpPr>
          <p:cNvPr id="39951" name="Group 15"/>
          <p:cNvGrpSpPr>
            <a:grpSpLocks/>
          </p:cNvGrpSpPr>
          <p:nvPr/>
        </p:nvGrpSpPr>
        <p:grpSpPr bwMode="auto">
          <a:xfrm>
            <a:off x="627063" y="6021388"/>
            <a:ext cx="5684837" cy="849312"/>
            <a:chOff x="395" y="3793"/>
            <a:chExt cx="3581" cy="535"/>
          </a:xfrm>
        </p:grpSpPr>
        <p:sp>
          <p:nvSpPr>
            <p:cNvPr id="39952"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endParaRPr lang="en-US"/>
            </a:p>
          </p:txBody>
        </p:sp>
        <p:sp>
          <p:nvSpPr>
            <p:cNvPr id="39953"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endParaRPr lang="en-US"/>
            </a:p>
          </p:txBody>
        </p:sp>
        <p:sp>
          <p:nvSpPr>
            <p:cNvPr id="39954"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endParaRPr lang="en-US"/>
            </a:p>
          </p:txBody>
        </p:sp>
        <p:sp>
          <p:nvSpPr>
            <p:cNvPr id="39955"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endParaRPr lang="en-US"/>
            </a:p>
          </p:txBody>
        </p:sp>
        <p:sp>
          <p:nvSpPr>
            <p:cNvPr id="39956"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endParaRPr lang="en-US"/>
            </a:p>
          </p:txBody>
        </p:sp>
        <p:sp>
          <p:nvSpPr>
            <p:cNvPr id="39957"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endParaRPr lang="en-US"/>
            </a:p>
          </p:txBody>
        </p:sp>
      </p:grpSp>
      <p:sp>
        <p:nvSpPr>
          <p:cNvPr id="39958" name="Rectangle 22"/>
          <p:cNvSpPr>
            <a:spLocks noGrp="1" noChangeArrowheads="1"/>
          </p:cNvSpPr>
          <p:nvPr>
            <p:ph type="ctrTitle" sz="quarter"/>
          </p:nvPr>
        </p:nvSpPr>
        <p:spPr>
          <a:xfrm>
            <a:off x="457200" y="1447800"/>
            <a:ext cx="8229600" cy="1736725"/>
          </a:xfrm>
        </p:spPr>
        <p:txBody>
          <a:bodyPr/>
          <a:lstStyle>
            <a:lvl1pPr>
              <a:defRPr sz="5400"/>
            </a:lvl1pPr>
          </a:lstStyle>
          <a:p>
            <a:r>
              <a:rPr lang="en-US"/>
              <a:t>Click to edit Master title style</a:t>
            </a:r>
          </a:p>
        </p:txBody>
      </p:sp>
      <p:sp>
        <p:nvSpPr>
          <p:cNvPr id="39959" name="Rectangle 23"/>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39960" name="Rectangle 24"/>
          <p:cNvSpPr>
            <a:spLocks noGrp="1" noChangeArrowheads="1"/>
          </p:cNvSpPr>
          <p:nvPr>
            <p:ph type="dt" sz="quarter" idx="2"/>
          </p:nvPr>
        </p:nvSpPr>
        <p:spPr/>
        <p:txBody>
          <a:bodyPr/>
          <a:lstStyle>
            <a:lvl1pPr>
              <a:defRPr/>
            </a:lvl1pPr>
          </a:lstStyle>
          <a:p>
            <a:endParaRPr lang="en-US"/>
          </a:p>
        </p:txBody>
      </p:sp>
      <p:sp>
        <p:nvSpPr>
          <p:cNvPr id="39961" name="Rectangle 25"/>
          <p:cNvSpPr>
            <a:spLocks noGrp="1" noChangeArrowheads="1"/>
          </p:cNvSpPr>
          <p:nvPr>
            <p:ph type="sldNum" sz="quarter" idx="4"/>
          </p:nvPr>
        </p:nvSpPr>
        <p:spPr/>
        <p:txBody>
          <a:bodyPr/>
          <a:lstStyle>
            <a:lvl1pPr>
              <a:defRPr/>
            </a:lvl1pPr>
          </a:lstStyle>
          <a:p>
            <a:fld id="{216DC35A-4AF5-4BA6-979A-9B5C31DC4365}" type="slidenum">
              <a:rPr lang="en-US"/>
              <a:pPr/>
              <a:t>‹#›</a:t>
            </a:fld>
            <a:endParaRPr lang="en-US"/>
          </a:p>
        </p:txBody>
      </p:sp>
      <p:sp>
        <p:nvSpPr>
          <p:cNvPr id="39962" name="Rectangle 26"/>
          <p:cNvSpPr>
            <a:spLocks noGrp="1" noChangeArrowheads="1"/>
          </p:cNvSpPr>
          <p:nvPr>
            <p:ph type="ftr" sz="quarter" idx="3"/>
          </p:nvPr>
        </p:nvSpPr>
        <p:spPr/>
        <p:txBody>
          <a:bodyPr/>
          <a:lstStyle>
            <a:lvl1pPr>
              <a:defRPr/>
            </a:lvl1pPr>
          </a:lstStyle>
          <a:p>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F28959-6846-4643-A781-A108AD7B6C75}"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19F4428-4831-4C47-8824-5D7308596397}"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3FA11FB-3416-4D5C-B664-8B84AB23BB35}"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59B504C-D651-4B58-9312-43D52AEA946C}"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A3289C6-D98A-4B56-A8D1-D325B79B8DA9}"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1B97B54-09FD-4273-8421-E83D70C61699}"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1FF4639-15D9-46A3-B6AC-30C154E30AD5}"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E0E517B-0EBC-47C3-927C-BC000677EE8E}"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1C54DC3-0473-4A13-94AB-801A419EBB2F}"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3EB4EE-C819-44C6-A73A-C0A7ED51363A}"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6562" name="Group 2"/>
          <p:cNvGrpSpPr>
            <a:grpSpLocks/>
          </p:cNvGrpSpPr>
          <p:nvPr/>
        </p:nvGrpSpPr>
        <p:grpSpPr bwMode="auto">
          <a:xfrm>
            <a:off x="319088" y="1752600"/>
            <a:ext cx="8824912" cy="5129213"/>
            <a:chOff x="201" y="1104"/>
            <a:chExt cx="5559" cy="3231"/>
          </a:xfrm>
        </p:grpSpPr>
        <p:sp>
          <p:nvSpPr>
            <p:cNvPr id="66563" name="Freeform 3"/>
            <p:cNvSpPr>
              <a:spLocks/>
            </p:cNvSpPr>
            <p:nvPr/>
          </p:nvSpPr>
          <p:spPr bwMode="ltGray">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chemeClr val="bg2">
                <a:alpha val="39999"/>
              </a:schemeClr>
            </a:solidFill>
            <a:ln w="9525">
              <a:noFill/>
              <a:round/>
              <a:headEnd/>
              <a:tailEnd/>
            </a:ln>
          </p:spPr>
          <p:txBody>
            <a:bodyPr/>
            <a:lstStyle/>
            <a:p>
              <a:endParaRPr lang="en-US"/>
            </a:p>
          </p:txBody>
        </p:sp>
        <p:sp>
          <p:nvSpPr>
            <p:cNvPr id="66564" name="Freeform 4"/>
            <p:cNvSpPr>
              <a:spLocks/>
            </p:cNvSpPr>
            <p:nvPr/>
          </p:nvSpPr>
          <p:spPr bwMode="ltGray">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66565" name="Freeform 5"/>
            <p:cNvSpPr>
              <a:spLocks/>
            </p:cNvSpPr>
            <p:nvPr/>
          </p:nvSpPr>
          <p:spPr bwMode="ltGray">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6566" name="Freeform 6"/>
            <p:cNvSpPr>
              <a:spLocks/>
            </p:cNvSpPr>
            <p:nvPr/>
          </p:nvSpPr>
          <p:spPr bwMode="ltGray">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6567" name="Freeform 7"/>
            <p:cNvSpPr>
              <a:spLocks/>
            </p:cNvSpPr>
            <p:nvPr/>
          </p:nvSpPr>
          <p:spPr bwMode="ltGray">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66568" name="Freeform 8"/>
            <p:cNvSpPr>
              <a:spLocks/>
            </p:cNvSpPr>
            <p:nvPr/>
          </p:nvSpPr>
          <p:spPr bwMode="ltGray">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66569" name="Rectangle 9"/>
          <p:cNvSpPr>
            <a:spLocks noGrp="1" noChangeArrowheads="1"/>
          </p:cNvSpPr>
          <p:nvPr>
            <p:ph type="ctrTitle" sz="quarter"/>
          </p:nvPr>
        </p:nvSpPr>
        <p:spPr>
          <a:xfrm>
            <a:off x="990600" y="1905000"/>
            <a:ext cx="7772400" cy="1736725"/>
          </a:xfrm>
        </p:spPr>
        <p:txBody>
          <a:bodyPr anchor="t"/>
          <a:lstStyle>
            <a:lvl1pPr>
              <a:defRPr sz="5400"/>
            </a:lvl1pPr>
          </a:lstStyle>
          <a:p>
            <a:r>
              <a:rPr lang="en-US"/>
              <a:t>Click to edit Master title style</a:t>
            </a:r>
          </a:p>
        </p:txBody>
      </p:sp>
      <p:sp>
        <p:nvSpPr>
          <p:cNvPr id="66570" name="Rectangle 10"/>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r>
              <a:rPr lang="en-US"/>
              <a:t>Click to edit Master subtitle style</a:t>
            </a:r>
          </a:p>
        </p:txBody>
      </p:sp>
      <p:sp>
        <p:nvSpPr>
          <p:cNvPr id="66571" name="Rectangle 11"/>
          <p:cNvSpPr>
            <a:spLocks noGrp="1" noChangeArrowheads="1"/>
          </p:cNvSpPr>
          <p:nvPr>
            <p:ph type="dt" sz="quarter" idx="2"/>
          </p:nvPr>
        </p:nvSpPr>
        <p:spPr>
          <a:xfrm>
            <a:off x="990600" y="6245225"/>
            <a:ext cx="1901825" cy="476250"/>
          </a:xfrm>
        </p:spPr>
        <p:txBody>
          <a:bodyPr/>
          <a:lstStyle>
            <a:lvl1pPr>
              <a:defRPr/>
            </a:lvl1pPr>
          </a:lstStyle>
          <a:p>
            <a:endParaRPr lang="en-US"/>
          </a:p>
        </p:txBody>
      </p:sp>
      <p:sp>
        <p:nvSpPr>
          <p:cNvPr id="66572" name="Rectangle 12"/>
          <p:cNvSpPr>
            <a:spLocks noGrp="1" noChangeArrowheads="1"/>
          </p:cNvSpPr>
          <p:nvPr>
            <p:ph type="ftr" sz="quarter" idx="3"/>
          </p:nvPr>
        </p:nvSpPr>
        <p:spPr>
          <a:xfrm>
            <a:off x="3468688" y="6245225"/>
            <a:ext cx="2895600" cy="476250"/>
          </a:xfrm>
        </p:spPr>
        <p:txBody>
          <a:bodyPr/>
          <a:lstStyle>
            <a:lvl1pPr>
              <a:defRPr/>
            </a:lvl1pPr>
          </a:lstStyle>
          <a:p>
            <a:endParaRPr lang="en-US"/>
          </a:p>
        </p:txBody>
      </p:sp>
      <p:sp>
        <p:nvSpPr>
          <p:cNvPr id="66573" name="Rectangle 13"/>
          <p:cNvSpPr>
            <a:spLocks noGrp="1" noChangeArrowheads="1"/>
          </p:cNvSpPr>
          <p:nvPr>
            <p:ph type="sldNum" sz="quarter" idx="4"/>
          </p:nvPr>
        </p:nvSpPr>
        <p:spPr/>
        <p:txBody>
          <a:bodyPr/>
          <a:lstStyle>
            <a:lvl1pPr>
              <a:defRPr/>
            </a:lvl1pPr>
          </a:lstStyle>
          <a:p>
            <a:fld id="{C077448A-83F2-4191-B020-CF9EF14F4C0E}" type="slidenum">
              <a:rPr lang="en-US"/>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8DAEA34-431B-432B-8F88-3F9F31FF2E50}" type="slidenum">
              <a:rPr lang="en-US"/>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A1748F-C678-4CFC-81C2-7FD5898E5853}" type="slidenum">
              <a:rPr lang="en-US"/>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168696D-68FD-44C5-BBD7-40EF39CFDE28}" type="slidenum">
              <a:rPr lang="en-US"/>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C03CCE3-D57B-42DA-88AD-3BE950709E82}" type="slidenum">
              <a:rPr lang="en-US"/>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DE31653-7C5A-4C01-B6DB-78FCCE859FFC}" type="slidenum">
              <a:rPr lang="en-US"/>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6A64C2A1-FCB3-44C8-A3BB-755E8A4F9817}" type="slidenum">
              <a:rPr lang="en-US"/>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9071346-CF59-4DCB-BD93-4F382166CA62}" type="slidenum">
              <a:rPr lang="en-US"/>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2A065E6-2AFD-4F0F-9B1C-481E742E8E5F}" type="slidenum">
              <a:rPr lang="en-US"/>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99FBE04-4723-4599-BBC1-463BA1D4D487}" type="slidenum">
              <a:rPr lang="en-US"/>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8463" y="244475"/>
            <a:ext cx="209708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44475"/>
            <a:ext cx="61388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6B988FA-70F1-4AA0-80D7-F76BA606A7C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12F67DC-33F4-41CA-9E14-01D81B0E6AA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8914" name="Group 2"/>
          <p:cNvGrpSpPr>
            <a:grpSpLocks/>
          </p:cNvGrpSpPr>
          <p:nvPr/>
        </p:nvGrpSpPr>
        <p:grpSpPr bwMode="auto">
          <a:xfrm>
            <a:off x="0" y="0"/>
            <a:ext cx="9144000" cy="6858000"/>
            <a:chOff x="0" y="0"/>
            <a:chExt cx="5760" cy="4320"/>
          </a:xfrm>
        </p:grpSpPr>
        <p:sp>
          <p:nvSpPr>
            <p:cNvPr id="3891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3891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endParaRPr lang="en-US"/>
            </a:p>
          </p:txBody>
        </p:sp>
      </p:grpSp>
      <p:sp>
        <p:nvSpPr>
          <p:cNvPr id="38917" name="Freeform 5"/>
          <p:cNvSpPr>
            <a:spLocks/>
          </p:cNvSpPr>
          <p:nvPr/>
        </p:nvSpPr>
        <p:spPr bwMode="hidden">
          <a:xfrm>
            <a:off x="6248400" y="6262688"/>
            <a:ext cx="28956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endParaRPr lang="en-US"/>
          </a:p>
        </p:txBody>
      </p:sp>
      <p:grpSp>
        <p:nvGrpSpPr>
          <p:cNvPr id="38918" name="Group 6"/>
          <p:cNvGrpSpPr>
            <a:grpSpLocks/>
          </p:cNvGrpSpPr>
          <p:nvPr/>
        </p:nvGrpSpPr>
        <p:grpSpPr bwMode="auto">
          <a:xfrm>
            <a:off x="0" y="6019800"/>
            <a:ext cx="7848600" cy="857250"/>
            <a:chOff x="0" y="3792"/>
            <a:chExt cx="4944" cy="540"/>
          </a:xfrm>
        </p:grpSpPr>
        <p:sp>
          <p:nvSpPr>
            <p:cNvPr id="3891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endParaRPr lang="en-US"/>
            </a:p>
          </p:txBody>
        </p:sp>
        <p:grpSp>
          <p:nvGrpSpPr>
            <p:cNvPr id="38920" name="Group 8"/>
            <p:cNvGrpSpPr>
              <a:grpSpLocks/>
            </p:cNvGrpSpPr>
            <p:nvPr userDrawn="1"/>
          </p:nvGrpSpPr>
          <p:grpSpPr bwMode="auto">
            <a:xfrm>
              <a:off x="2486" y="3792"/>
              <a:ext cx="2458" cy="540"/>
              <a:chOff x="2486" y="3792"/>
              <a:chExt cx="2458" cy="540"/>
            </a:xfrm>
          </p:grpSpPr>
          <p:sp>
            <p:nvSpPr>
              <p:cNvPr id="38921"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endParaRPr lang="en-US"/>
              </a:p>
            </p:txBody>
          </p:sp>
          <p:sp>
            <p:nvSpPr>
              <p:cNvPr id="38922"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endParaRPr lang="en-US"/>
              </a:p>
            </p:txBody>
          </p:sp>
          <p:sp>
            <p:nvSpPr>
              <p:cNvPr id="38923"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endParaRPr lang="en-US"/>
              </a:p>
            </p:txBody>
          </p:sp>
          <p:sp>
            <p:nvSpPr>
              <p:cNvPr id="38924"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endParaRPr lang="en-US"/>
              </a:p>
            </p:txBody>
          </p:sp>
          <p:sp>
            <p:nvSpPr>
              <p:cNvPr id="38925"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endParaRPr lang="en-US"/>
              </a:p>
            </p:txBody>
          </p:sp>
        </p:grpSp>
        <p:sp>
          <p:nvSpPr>
            <p:cNvPr id="38926"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endParaRPr lang="en-US"/>
            </a:p>
          </p:txBody>
        </p:sp>
      </p:grpSp>
      <p:grpSp>
        <p:nvGrpSpPr>
          <p:cNvPr id="38927" name="Group 15"/>
          <p:cNvGrpSpPr>
            <a:grpSpLocks/>
          </p:cNvGrpSpPr>
          <p:nvPr/>
        </p:nvGrpSpPr>
        <p:grpSpPr bwMode="auto">
          <a:xfrm>
            <a:off x="627063" y="6021388"/>
            <a:ext cx="5684837" cy="849312"/>
            <a:chOff x="395" y="3793"/>
            <a:chExt cx="3581" cy="535"/>
          </a:xfrm>
        </p:grpSpPr>
        <p:sp>
          <p:nvSpPr>
            <p:cNvPr id="38928"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endParaRPr lang="en-US"/>
            </a:p>
          </p:txBody>
        </p:sp>
        <p:sp>
          <p:nvSpPr>
            <p:cNvPr id="38929"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endParaRPr lang="en-US"/>
            </a:p>
          </p:txBody>
        </p:sp>
        <p:sp>
          <p:nvSpPr>
            <p:cNvPr id="38930"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endParaRPr lang="en-US"/>
            </a:p>
          </p:txBody>
        </p:sp>
        <p:sp>
          <p:nvSpPr>
            <p:cNvPr id="38931"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endParaRPr lang="en-US"/>
            </a:p>
          </p:txBody>
        </p:sp>
        <p:sp>
          <p:nvSpPr>
            <p:cNvPr id="38932"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endParaRPr lang="en-US"/>
            </a:p>
          </p:txBody>
        </p:sp>
        <p:sp>
          <p:nvSpPr>
            <p:cNvPr id="38933"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endParaRPr lang="en-US"/>
            </a:p>
          </p:txBody>
        </p:sp>
      </p:grpSp>
      <p:sp>
        <p:nvSpPr>
          <p:cNvPr id="38934" name="Rectangle 22"/>
          <p:cNvSpPr>
            <a:spLocks noGrp="1" noChangeArrowheads="1"/>
          </p:cNvSpPr>
          <p:nvPr>
            <p:ph type="title"/>
          </p:nvPr>
        </p:nvSpPr>
        <p:spPr bwMode="auto">
          <a:xfrm>
            <a:off x="457200" y="2286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8935" name="Rectangle 23"/>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36" name="Rectangle 2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endParaRPr lang="en-US"/>
          </a:p>
        </p:txBody>
      </p:sp>
      <p:sp>
        <p:nvSpPr>
          <p:cNvPr id="38937" name="Rectangle 2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endParaRPr lang="en-US"/>
          </a:p>
        </p:txBody>
      </p:sp>
      <p:sp>
        <p:nvSpPr>
          <p:cNvPr id="38938" name="Rectangle 2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fld id="{9405995D-05F3-40D3-9824-36D52E838DA3}"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tx2"/>
        </a:buClr>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lr>
          <a:schemeClr val="tx2"/>
        </a:buClr>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65538" name="Group 2"/>
          <p:cNvGrpSpPr>
            <a:grpSpLocks/>
          </p:cNvGrpSpPr>
          <p:nvPr/>
        </p:nvGrpSpPr>
        <p:grpSpPr bwMode="auto">
          <a:xfrm>
            <a:off x="319088" y="1828800"/>
            <a:ext cx="8824912" cy="5029200"/>
            <a:chOff x="201" y="1152"/>
            <a:chExt cx="5559" cy="3168"/>
          </a:xfrm>
        </p:grpSpPr>
        <p:sp>
          <p:nvSpPr>
            <p:cNvPr id="65539" name="Freeform 3"/>
            <p:cNvSpPr>
              <a:spLocks/>
            </p:cNvSpPr>
            <p:nvPr/>
          </p:nvSpPr>
          <p:spPr bwMode="ltGray">
            <a:xfrm>
              <a:off x="528" y="2909"/>
              <a:ext cx="5232" cy="1411"/>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65540" name="Freeform 4"/>
            <p:cNvSpPr>
              <a:spLocks/>
            </p:cNvSpPr>
            <p:nvPr/>
          </p:nvSpPr>
          <p:spPr bwMode="ltGray">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000"/>
              </a:schemeClr>
            </a:solidFill>
            <a:ln w="9525">
              <a:noFill/>
              <a:round/>
              <a:headEnd/>
              <a:tailEnd/>
            </a:ln>
          </p:spPr>
          <p:txBody>
            <a:bodyPr/>
            <a:lstStyle/>
            <a:p>
              <a:endParaRPr lang="en-US"/>
            </a:p>
          </p:txBody>
        </p:sp>
        <p:sp>
          <p:nvSpPr>
            <p:cNvPr id="65541" name="Freeform 5"/>
            <p:cNvSpPr>
              <a:spLocks/>
            </p:cNvSpPr>
            <p:nvPr/>
          </p:nvSpPr>
          <p:spPr bwMode="ltGray">
            <a:xfrm>
              <a:off x="528" y="2932"/>
              <a:ext cx="5232" cy="1388"/>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accent2">
                <a:alpha val="0"/>
              </a:schemeClr>
            </a:solidFill>
            <a:ln w="9525">
              <a:noFill/>
              <a:round/>
              <a:headEnd/>
              <a:tailEnd/>
            </a:ln>
          </p:spPr>
          <p:txBody>
            <a:bodyPr/>
            <a:lstStyle/>
            <a:p>
              <a:endParaRPr lang="en-US"/>
            </a:p>
          </p:txBody>
        </p:sp>
        <p:sp>
          <p:nvSpPr>
            <p:cNvPr id="65542" name="Freeform 6"/>
            <p:cNvSpPr>
              <a:spLocks/>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5543" name="Freeform 7"/>
            <p:cNvSpPr>
              <a:spLocks/>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65544" name="Freeform 8"/>
            <p:cNvSpPr>
              <a:spLocks/>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65545" name="Freeform 9"/>
            <p:cNvSpPr>
              <a:spLocks/>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5546" name="Freeform 10"/>
            <p:cNvSpPr>
              <a:spLocks/>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65547" name="Rectangle 11"/>
          <p:cNvSpPr>
            <a:spLocks noGrp="1" noChangeArrowheads="1"/>
          </p:cNvSpPr>
          <p:nvPr>
            <p:ph type="dt" sz="half" idx="2"/>
          </p:nvPr>
        </p:nvSpPr>
        <p:spPr bwMode="auto">
          <a:xfrm>
            <a:off x="838200"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000000"/>
                  </a:outerShdw>
                </a:effectLst>
              </a:defRPr>
            </a:lvl1pPr>
          </a:lstStyle>
          <a:p>
            <a:endParaRPr lang="en-US"/>
          </a:p>
        </p:txBody>
      </p:sp>
      <p:sp>
        <p:nvSpPr>
          <p:cNvPr id="65548" name="Rectangle 12"/>
          <p:cNvSpPr>
            <a:spLocks noGrp="1" noChangeArrowheads="1"/>
          </p:cNvSpPr>
          <p:nvPr>
            <p:ph type="ftr" sz="quarter" idx="3"/>
          </p:nvPr>
        </p:nvSpPr>
        <p:spPr bwMode="auto">
          <a:xfrm>
            <a:off x="34290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000000"/>
                  </a:outerShdw>
                </a:effectLst>
              </a:defRPr>
            </a:lvl1pPr>
          </a:lstStyle>
          <a:p>
            <a:endParaRPr lang="en-US"/>
          </a:p>
        </p:txBody>
      </p:sp>
      <p:sp>
        <p:nvSpPr>
          <p:cNvPr id="65549" name="Rectangle 13"/>
          <p:cNvSpPr>
            <a:spLocks noGrp="1" noChangeArrowheads="1"/>
          </p:cNvSpPr>
          <p:nvPr>
            <p:ph type="sldNum" sz="quarter" idx="4"/>
          </p:nvPr>
        </p:nvSpPr>
        <p:spPr bwMode="auto">
          <a:xfrm>
            <a:off x="6937375"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000000"/>
                  </a:outerShdw>
                </a:effectLst>
              </a:defRPr>
            </a:lvl1pPr>
          </a:lstStyle>
          <a:p>
            <a:fld id="{E87B935F-1C10-4BED-8460-534146821735}" type="slidenum">
              <a:rPr lang="en-US"/>
              <a:pPr/>
              <a:t>‹#›</a:t>
            </a:fld>
            <a:endParaRPr lang="en-US"/>
          </a:p>
        </p:txBody>
      </p:sp>
      <p:sp>
        <p:nvSpPr>
          <p:cNvPr id="65550" name="Rectangle 14"/>
          <p:cNvSpPr>
            <a:spLocks noGrp="1" noRot="1" noChangeArrowheads="1"/>
          </p:cNvSpPr>
          <p:nvPr>
            <p:ph type="title"/>
          </p:nvPr>
        </p:nvSpPr>
        <p:spPr bwMode="auto">
          <a:xfrm>
            <a:off x="457200" y="244475"/>
            <a:ext cx="8385175"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5551" name="Rectangle 15"/>
          <p:cNvSpPr>
            <a:spLocks noGrp="1" noRot="1" noChangeArrowheads="1"/>
          </p:cNvSpPr>
          <p:nvPr>
            <p:ph type="body" idx="1"/>
          </p:nvPr>
        </p:nvSpPr>
        <p:spPr bwMode="auto">
          <a:xfrm>
            <a:off x="838200" y="1905000"/>
            <a:ext cx="800735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4"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ctrTitle"/>
          </p:nvPr>
        </p:nvSpPr>
        <p:spPr/>
        <p:txBody>
          <a:bodyPr/>
          <a:lstStyle/>
          <a:p>
            <a:r>
              <a:rPr lang="en-US"/>
              <a:t>Principles of Ecology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4000"/>
              <a:t>Organisms and Their Environment</a:t>
            </a:r>
          </a:p>
        </p:txBody>
      </p:sp>
      <p:sp>
        <p:nvSpPr>
          <p:cNvPr id="40963" name="Rectangle 3"/>
          <p:cNvSpPr>
            <a:spLocks noGrp="1" noChangeArrowheads="1"/>
          </p:cNvSpPr>
          <p:nvPr>
            <p:ph type="body" idx="1"/>
          </p:nvPr>
        </p:nvSpPr>
        <p:spPr>
          <a:xfrm>
            <a:off x="457200" y="2971800"/>
            <a:ext cx="8229600" cy="3124200"/>
          </a:xfrm>
        </p:spPr>
        <p:txBody>
          <a:bodyPr/>
          <a:lstStyle/>
          <a:p>
            <a:r>
              <a:rPr lang="en-US" dirty="0"/>
              <a:t>Ecologists study the way organisms live in their environment</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The Biosphere</a:t>
            </a:r>
          </a:p>
        </p:txBody>
      </p:sp>
      <p:sp>
        <p:nvSpPr>
          <p:cNvPr id="43011" name="Rectangle 3"/>
          <p:cNvSpPr>
            <a:spLocks noGrp="1" noChangeArrowheads="1"/>
          </p:cNvSpPr>
          <p:nvPr>
            <p:ph type="body" idx="1"/>
          </p:nvPr>
        </p:nvSpPr>
        <p:spPr/>
        <p:txBody>
          <a:bodyPr/>
          <a:lstStyle/>
          <a:p>
            <a:r>
              <a:rPr lang="en-US"/>
              <a:t>The biosphere is all of the area of Earth which can support living things,</a:t>
            </a:r>
          </a:p>
          <a:p>
            <a:r>
              <a:rPr lang="en-US"/>
              <a:t>including the air, land, and water.</a:t>
            </a:r>
          </a:p>
          <a:p>
            <a:endParaRPr lang="en-US"/>
          </a:p>
          <a:p>
            <a:r>
              <a:rPr lang="en-US"/>
              <a:t>Living things are affected by nonliving things and by other living things.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0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smtClean="0"/>
              <a:t>Non-living </a:t>
            </a:r>
            <a:r>
              <a:rPr lang="en-US" dirty="0"/>
              <a:t>Factors</a:t>
            </a:r>
          </a:p>
        </p:txBody>
      </p:sp>
      <p:sp>
        <p:nvSpPr>
          <p:cNvPr id="45059" name="Rectangle 3"/>
          <p:cNvSpPr>
            <a:spLocks noGrp="1" noChangeArrowheads="1"/>
          </p:cNvSpPr>
          <p:nvPr>
            <p:ph type="body" idx="1"/>
          </p:nvPr>
        </p:nvSpPr>
        <p:spPr/>
        <p:txBody>
          <a:bodyPr/>
          <a:lstStyle/>
          <a:p>
            <a:r>
              <a:rPr lang="en-US"/>
              <a:t>Air currents</a:t>
            </a:r>
          </a:p>
          <a:p>
            <a:r>
              <a:rPr lang="en-US"/>
              <a:t>Temperature</a:t>
            </a:r>
          </a:p>
          <a:p>
            <a:r>
              <a:rPr lang="en-US"/>
              <a:t>Moisture </a:t>
            </a:r>
          </a:p>
          <a:p>
            <a:r>
              <a:rPr lang="en-US"/>
              <a:t>Light</a:t>
            </a:r>
          </a:p>
          <a:p>
            <a:r>
              <a:rPr lang="en-US"/>
              <a:t>Soil </a:t>
            </a:r>
          </a:p>
          <a:p>
            <a:r>
              <a:rPr lang="en-US" i="1"/>
              <a:t>Abiotic factors determine what organisms can live in an area.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 calcmode="lin" valueType="num">
                                      <p:cBhvr additive="base">
                                        <p:cTn id="7" dur="500" fill="hold"/>
                                        <p:tgtEl>
                                          <p:spTgt spid="450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0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059">
                                            <p:txEl>
                                              <p:pRg st="1" end="1"/>
                                            </p:txEl>
                                          </p:spTgt>
                                        </p:tgtEl>
                                        <p:attrNameLst>
                                          <p:attrName>style.visibility</p:attrName>
                                        </p:attrNameLst>
                                      </p:cBhvr>
                                      <p:to>
                                        <p:strVal val="visible"/>
                                      </p:to>
                                    </p:set>
                                    <p:anim calcmode="lin" valueType="num">
                                      <p:cBhvr additive="base">
                                        <p:cTn id="13" dur="500" fill="hold"/>
                                        <p:tgtEl>
                                          <p:spTgt spid="450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0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5059">
                                            <p:txEl>
                                              <p:pRg st="2" end="2"/>
                                            </p:txEl>
                                          </p:spTgt>
                                        </p:tgtEl>
                                        <p:attrNameLst>
                                          <p:attrName>style.visibility</p:attrName>
                                        </p:attrNameLst>
                                      </p:cBhvr>
                                      <p:to>
                                        <p:strVal val="visible"/>
                                      </p:to>
                                    </p:set>
                                    <p:anim calcmode="lin" valueType="num">
                                      <p:cBhvr additive="base">
                                        <p:cTn id="19" dur="500" fill="hold"/>
                                        <p:tgtEl>
                                          <p:spTgt spid="450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0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5059">
                                            <p:txEl>
                                              <p:pRg st="3" end="3"/>
                                            </p:txEl>
                                          </p:spTgt>
                                        </p:tgtEl>
                                        <p:attrNameLst>
                                          <p:attrName>style.visibility</p:attrName>
                                        </p:attrNameLst>
                                      </p:cBhvr>
                                      <p:to>
                                        <p:strVal val="visible"/>
                                      </p:to>
                                    </p:set>
                                    <p:anim calcmode="lin" valueType="num">
                                      <p:cBhvr additive="base">
                                        <p:cTn id="25" dur="500" fill="hold"/>
                                        <p:tgtEl>
                                          <p:spTgt spid="450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0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5059">
                                            <p:txEl>
                                              <p:pRg st="4" end="4"/>
                                            </p:txEl>
                                          </p:spTgt>
                                        </p:tgtEl>
                                        <p:attrNameLst>
                                          <p:attrName>style.visibility</p:attrName>
                                        </p:attrNameLst>
                                      </p:cBhvr>
                                      <p:to>
                                        <p:strVal val="visible"/>
                                      </p:to>
                                    </p:set>
                                    <p:anim calcmode="lin" valueType="num">
                                      <p:cBhvr additive="base">
                                        <p:cTn id="31" dur="500" fill="hold"/>
                                        <p:tgtEl>
                                          <p:spTgt spid="4505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50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50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smtClean="0"/>
              <a:t>Biotic (living) </a:t>
            </a:r>
            <a:r>
              <a:rPr lang="en-US" dirty="0"/>
              <a:t>Factors</a:t>
            </a:r>
          </a:p>
        </p:txBody>
      </p:sp>
      <p:sp>
        <p:nvSpPr>
          <p:cNvPr id="47107" name="Rectangle 3"/>
          <p:cNvSpPr>
            <a:spLocks noGrp="1" noChangeArrowheads="1"/>
          </p:cNvSpPr>
          <p:nvPr>
            <p:ph type="body" idx="1"/>
          </p:nvPr>
        </p:nvSpPr>
        <p:spPr>
          <a:xfrm>
            <a:off x="228600" y="1600200"/>
            <a:ext cx="8915400" cy="4495800"/>
          </a:xfrm>
        </p:spPr>
        <p:txBody>
          <a:bodyPr/>
          <a:lstStyle/>
          <a:p>
            <a:r>
              <a:rPr lang="en-US" dirty="0"/>
              <a:t>All organisms depend on </a:t>
            </a:r>
            <a:r>
              <a:rPr lang="en-US" i="1" dirty="0"/>
              <a:t>other</a:t>
            </a:r>
            <a:r>
              <a:rPr lang="en-US" dirty="0"/>
              <a:t> organisms for:</a:t>
            </a:r>
          </a:p>
          <a:p>
            <a:r>
              <a:rPr lang="en-US" dirty="0"/>
              <a:t>food </a:t>
            </a:r>
          </a:p>
          <a:p>
            <a:r>
              <a:rPr lang="en-US" dirty="0" smtClean="0"/>
              <a:t>shelter (often) </a:t>
            </a:r>
            <a:endParaRPr lang="en-US" dirty="0"/>
          </a:p>
          <a:p>
            <a:r>
              <a:rPr lang="en-US" dirty="0"/>
              <a:t>reproduction </a:t>
            </a:r>
          </a:p>
          <a:p>
            <a:r>
              <a:rPr lang="en-US" dirty="0"/>
              <a:t>protection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anim calcmode="lin" valueType="num">
                                      <p:cBhvr additive="base">
                                        <p:cTn id="11" dur="5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71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7107">
                                            <p:txEl>
                                              <p:pRg st="2" end="2"/>
                                            </p:txEl>
                                          </p:spTgt>
                                        </p:tgtEl>
                                        <p:attrNameLst>
                                          <p:attrName>style.visibility</p:attrName>
                                        </p:attrNameLst>
                                      </p:cBhvr>
                                      <p:to>
                                        <p:strVal val="visible"/>
                                      </p:to>
                                    </p:set>
                                    <p:anim calcmode="lin" valueType="num">
                                      <p:cBhvr additive="base">
                                        <p:cTn id="17" dur="5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71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7107">
                                            <p:txEl>
                                              <p:pRg st="3" end="3"/>
                                            </p:txEl>
                                          </p:spTgt>
                                        </p:tgtEl>
                                        <p:attrNameLst>
                                          <p:attrName>style.visibility</p:attrName>
                                        </p:attrNameLst>
                                      </p:cBhvr>
                                      <p:to>
                                        <p:strVal val="visible"/>
                                      </p:to>
                                    </p:set>
                                    <p:anim calcmode="lin" valueType="num">
                                      <p:cBhvr additive="base">
                                        <p:cTn id="23" dur="5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71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7107">
                                            <p:txEl>
                                              <p:pRg st="4" end="4"/>
                                            </p:txEl>
                                          </p:spTgt>
                                        </p:tgtEl>
                                        <p:attrNameLst>
                                          <p:attrName>style.visibility</p:attrName>
                                        </p:attrNameLst>
                                      </p:cBhvr>
                                      <p:to>
                                        <p:strVal val="visible"/>
                                      </p:to>
                                    </p:set>
                                    <p:anim calcmode="lin" valueType="num">
                                      <p:cBhvr additive="base">
                                        <p:cTn id="29" dur="5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710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Levels of Organization</a:t>
            </a:r>
          </a:p>
        </p:txBody>
      </p:sp>
      <p:sp>
        <p:nvSpPr>
          <p:cNvPr id="49155" name="Rectangle 3"/>
          <p:cNvSpPr>
            <a:spLocks noGrp="1" noChangeArrowheads="1"/>
          </p:cNvSpPr>
          <p:nvPr>
            <p:ph type="body" idx="1"/>
          </p:nvPr>
        </p:nvSpPr>
        <p:spPr/>
        <p:txBody>
          <a:bodyPr/>
          <a:lstStyle/>
          <a:p>
            <a:r>
              <a:rPr lang="en-US"/>
              <a:t>A </a:t>
            </a:r>
            <a:r>
              <a:rPr lang="en-US" i="1"/>
              <a:t>species</a:t>
            </a:r>
            <a:r>
              <a:rPr lang="en-US"/>
              <a:t> is a group of similar organisms which can successfully interbreed.</a:t>
            </a:r>
          </a:p>
          <a:p>
            <a:endParaRPr lang="en-US"/>
          </a:p>
          <a:p>
            <a:r>
              <a:rPr lang="en-US"/>
              <a:t>A </a:t>
            </a:r>
            <a:r>
              <a:rPr lang="en-US" i="1"/>
              <a:t>population</a:t>
            </a:r>
            <a:r>
              <a:rPr lang="en-US"/>
              <a:t> is a group of organisms of the same species in an area.</a:t>
            </a:r>
          </a:p>
          <a:p>
            <a:endParaRPr lang="en-US"/>
          </a:p>
          <a:p>
            <a:r>
              <a:rPr lang="en-US"/>
              <a:t>A </a:t>
            </a:r>
            <a:r>
              <a:rPr lang="en-US" i="1"/>
              <a:t>community </a:t>
            </a:r>
            <a:r>
              <a:rPr lang="en-US"/>
              <a:t>is a group of interacting populations.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1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1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Levels of Organization, cont.</a:t>
            </a:r>
          </a:p>
        </p:txBody>
      </p:sp>
      <p:sp>
        <p:nvSpPr>
          <p:cNvPr id="51203" name="Rectangle 3"/>
          <p:cNvSpPr>
            <a:spLocks noGrp="1" noChangeArrowheads="1"/>
          </p:cNvSpPr>
          <p:nvPr>
            <p:ph type="body" idx="1"/>
          </p:nvPr>
        </p:nvSpPr>
        <p:spPr/>
        <p:txBody>
          <a:bodyPr/>
          <a:lstStyle/>
          <a:p>
            <a:r>
              <a:rPr lang="en-US" dirty="0"/>
              <a:t>An </a:t>
            </a:r>
            <a:r>
              <a:rPr lang="en-US" i="1" dirty="0"/>
              <a:t>ecosystem </a:t>
            </a:r>
            <a:r>
              <a:rPr lang="en-US" dirty="0"/>
              <a:t>is all of the biotic and </a:t>
            </a:r>
            <a:r>
              <a:rPr lang="en-US" dirty="0" err="1"/>
              <a:t>abiotic</a:t>
            </a:r>
            <a:r>
              <a:rPr lang="en-US" dirty="0"/>
              <a:t> </a:t>
            </a:r>
            <a:r>
              <a:rPr lang="en-US" dirty="0" smtClean="0"/>
              <a:t>(non-living) factors </a:t>
            </a:r>
            <a:r>
              <a:rPr lang="en-US" dirty="0"/>
              <a:t>in an </a:t>
            </a:r>
            <a:r>
              <a:rPr lang="en-US" dirty="0" smtClean="0"/>
              <a:t>area.</a:t>
            </a:r>
          </a:p>
          <a:p>
            <a:r>
              <a:rPr lang="en-US" dirty="0" smtClean="0"/>
              <a:t>Suppose you’re a primitive human living during an Ice Age.</a:t>
            </a:r>
          </a:p>
          <a:p>
            <a:pPr lvl="1"/>
            <a:r>
              <a:rPr lang="en-US" dirty="0" smtClean="0"/>
              <a:t>An </a:t>
            </a:r>
            <a:r>
              <a:rPr lang="en-US" dirty="0" err="1" smtClean="0"/>
              <a:t>abiotic</a:t>
            </a:r>
            <a:r>
              <a:rPr lang="en-US" dirty="0" smtClean="0"/>
              <a:t> factor is: it’s COLD!</a:t>
            </a:r>
          </a:p>
          <a:p>
            <a:pPr lvl="1"/>
            <a:r>
              <a:rPr lang="en-US" dirty="0" smtClean="0"/>
              <a:t>A biotic factor is: there are </a:t>
            </a:r>
            <a:r>
              <a:rPr lang="en-US" dirty="0" err="1" smtClean="0"/>
              <a:t>sabertooth</a:t>
            </a:r>
            <a:r>
              <a:rPr lang="en-US" dirty="0" smtClean="0"/>
              <a:t> tigers to avoid.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Organisms in Ecosystems</a:t>
            </a:r>
          </a:p>
        </p:txBody>
      </p:sp>
      <p:sp>
        <p:nvSpPr>
          <p:cNvPr id="53251" name="Rectangle 3"/>
          <p:cNvSpPr>
            <a:spLocks noGrp="1" noChangeArrowheads="1"/>
          </p:cNvSpPr>
          <p:nvPr>
            <p:ph type="body" idx="1"/>
          </p:nvPr>
        </p:nvSpPr>
        <p:spPr/>
        <p:txBody>
          <a:bodyPr/>
          <a:lstStyle/>
          <a:p>
            <a:r>
              <a:rPr lang="en-US" dirty="0"/>
              <a:t>A </a:t>
            </a:r>
            <a:r>
              <a:rPr lang="en-US" i="1" dirty="0"/>
              <a:t>habitat</a:t>
            </a:r>
            <a:r>
              <a:rPr lang="en-US" dirty="0"/>
              <a:t> is the place where an organism lives.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Symbiosis</a:t>
            </a:r>
          </a:p>
        </p:txBody>
      </p:sp>
      <p:sp>
        <p:nvSpPr>
          <p:cNvPr id="55299" name="Rectangle 3"/>
          <p:cNvSpPr>
            <a:spLocks noGrp="1" noChangeArrowheads="1"/>
          </p:cNvSpPr>
          <p:nvPr>
            <p:ph type="body" idx="1"/>
          </p:nvPr>
        </p:nvSpPr>
        <p:spPr/>
        <p:txBody>
          <a:bodyPr/>
          <a:lstStyle/>
          <a:p>
            <a:r>
              <a:rPr lang="en-US" dirty="0"/>
              <a:t>“Living together”</a:t>
            </a:r>
          </a:p>
          <a:p>
            <a:r>
              <a:rPr lang="en-US" dirty="0"/>
              <a:t>A close and permanent relationship between species</a:t>
            </a:r>
          </a:p>
          <a:p>
            <a:endParaRPr lang="en-US" dirty="0"/>
          </a:p>
          <a:p>
            <a:r>
              <a:rPr lang="en-US" dirty="0"/>
              <a:t>Most species survive because of the relationships they have with other </a:t>
            </a:r>
            <a:r>
              <a:rPr lang="en-US" dirty="0" smtClean="0"/>
              <a:t>species (think of examples)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2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2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Symbiosis, cont.</a:t>
            </a:r>
          </a:p>
        </p:txBody>
      </p:sp>
      <p:sp>
        <p:nvSpPr>
          <p:cNvPr id="57347" name="Rectangle 3"/>
          <p:cNvSpPr>
            <a:spLocks noGrp="1" noChangeArrowheads="1"/>
          </p:cNvSpPr>
          <p:nvPr>
            <p:ph type="body" idx="1"/>
          </p:nvPr>
        </p:nvSpPr>
        <p:spPr>
          <a:xfrm>
            <a:off x="457200" y="1600200"/>
            <a:ext cx="8458200" cy="4495800"/>
          </a:xfrm>
        </p:spPr>
        <p:txBody>
          <a:bodyPr/>
          <a:lstStyle/>
          <a:p>
            <a:r>
              <a:rPr lang="en-US" dirty="0"/>
              <a:t>Mutualism – both organisms </a:t>
            </a:r>
            <a:r>
              <a:rPr lang="en-US" dirty="0" smtClean="0"/>
              <a:t>benefit</a:t>
            </a:r>
          </a:p>
          <a:p>
            <a:pPr lvl="1"/>
            <a:r>
              <a:rPr lang="en-US" dirty="0" smtClean="0"/>
              <a:t>Example: humans domesticating sheep</a:t>
            </a:r>
            <a:endParaRPr lang="en-US" dirty="0"/>
          </a:p>
          <a:p>
            <a:r>
              <a:rPr lang="en-US" dirty="0" smtClean="0"/>
              <a:t>Commensalism </a:t>
            </a:r>
            <a:r>
              <a:rPr lang="en-US" dirty="0"/>
              <a:t>– one organism benefits, the other is not affected</a:t>
            </a:r>
          </a:p>
          <a:p>
            <a:pPr lvl="1"/>
            <a:r>
              <a:rPr lang="en-US" dirty="0" smtClean="0"/>
              <a:t>Example: humans tapping maple trees for sap</a:t>
            </a:r>
            <a:endParaRPr lang="en-US" dirty="0"/>
          </a:p>
          <a:p>
            <a:r>
              <a:rPr lang="en-US" dirty="0"/>
              <a:t>Parasitism – one organism benefits, the other (the host) is harmed</a:t>
            </a:r>
          </a:p>
          <a:p>
            <a:pPr lvl="1"/>
            <a:r>
              <a:rPr lang="en-US" dirty="0" smtClean="0"/>
              <a:t>Example: tapeworm living in a human</a:t>
            </a: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3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3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73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Predator/Prey</a:t>
            </a:r>
          </a:p>
        </p:txBody>
      </p:sp>
      <p:sp>
        <p:nvSpPr>
          <p:cNvPr id="59395" name="Rectangle 3"/>
          <p:cNvSpPr>
            <a:spLocks noGrp="1" noChangeArrowheads="1"/>
          </p:cNvSpPr>
          <p:nvPr>
            <p:ph type="body" idx="1"/>
          </p:nvPr>
        </p:nvSpPr>
        <p:spPr/>
        <p:txBody>
          <a:bodyPr/>
          <a:lstStyle/>
          <a:p>
            <a:r>
              <a:rPr lang="en-US"/>
              <a:t>A predator seeks out another organism for food.</a:t>
            </a:r>
          </a:p>
          <a:p>
            <a:endParaRPr lang="en-US"/>
          </a:p>
          <a:p>
            <a:r>
              <a:rPr lang="en-US"/>
              <a:t>The prey is the organism which gets eaten.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rrowheads="1"/>
          </p:cNvSpPr>
          <p:nvPr>
            <p:ph type="title"/>
          </p:nvPr>
        </p:nvSpPr>
        <p:spPr/>
        <p:txBody>
          <a:bodyPr/>
          <a:lstStyle/>
          <a:p>
            <a:r>
              <a:rPr lang="en-US"/>
              <a:t>Nutrition and Energy Flow</a:t>
            </a:r>
          </a:p>
        </p:txBody>
      </p:sp>
      <p:sp>
        <p:nvSpPr>
          <p:cNvPr id="61443" name="Rectangle 3"/>
          <p:cNvSpPr>
            <a:spLocks noGrp="1" noRot="1" noChangeArrowheads="1"/>
          </p:cNvSpPr>
          <p:nvPr>
            <p:ph type="body" idx="1"/>
          </p:nvPr>
        </p:nvSpPr>
        <p:spPr/>
        <p:txBody>
          <a:bodyPr/>
          <a:lstStyle/>
          <a:p>
            <a:r>
              <a:rPr lang="en-US" dirty="0"/>
              <a:t>Producers: </a:t>
            </a:r>
            <a:r>
              <a:rPr lang="en-US" dirty="0" err="1"/>
              <a:t>autotrophs</a:t>
            </a:r>
            <a:r>
              <a:rPr lang="en-US" dirty="0"/>
              <a:t> make their own food</a:t>
            </a:r>
          </a:p>
          <a:p>
            <a:pPr lvl="1"/>
            <a:r>
              <a:rPr lang="en-US" dirty="0"/>
              <a:t>Photosynthetic plants and green algae use energy from the sun to produce sugars </a:t>
            </a:r>
          </a:p>
          <a:p>
            <a:pPr lvl="1"/>
            <a:endParaRPr lang="en-US" dirty="0"/>
          </a:p>
          <a:p>
            <a:pPr lvl="1"/>
            <a:r>
              <a:rPr lang="en-US" dirty="0" smtClean="0"/>
              <a:t>Some </a:t>
            </a:r>
            <a:r>
              <a:rPr lang="en-US" dirty="0"/>
              <a:t>bacteria use energy from chemical reactions to make nutrients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4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p:txBody>
          <a:bodyPr/>
          <a:lstStyle/>
          <a:p>
            <a:r>
              <a:rPr lang="en-US"/>
              <a:t>Nutrition and Energy Flow, cont.</a:t>
            </a:r>
          </a:p>
        </p:txBody>
      </p:sp>
      <p:sp>
        <p:nvSpPr>
          <p:cNvPr id="69635" name="Rectangle 3"/>
          <p:cNvSpPr>
            <a:spLocks noGrp="1" noRot="1" noChangeArrowheads="1"/>
          </p:cNvSpPr>
          <p:nvPr>
            <p:ph type="body" idx="1"/>
          </p:nvPr>
        </p:nvSpPr>
        <p:spPr/>
        <p:txBody>
          <a:bodyPr/>
          <a:lstStyle/>
          <a:p>
            <a:r>
              <a:rPr lang="en-US" dirty="0"/>
              <a:t>Consumers: heterotrophs must eat other organisms to get their nutrition</a:t>
            </a:r>
          </a:p>
          <a:p>
            <a:pPr lvl="1"/>
            <a:r>
              <a:rPr lang="en-US" dirty="0"/>
              <a:t>Herbivores eat plants</a:t>
            </a:r>
          </a:p>
          <a:p>
            <a:pPr lvl="1"/>
            <a:r>
              <a:rPr lang="en-US" dirty="0"/>
              <a:t>Carnivores eat animals</a:t>
            </a:r>
          </a:p>
          <a:p>
            <a:pPr lvl="1"/>
            <a:r>
              <a:rPr lang="en-US" dirty="0"/>
              <a:t>Omnivores eat both plants and animals</a:t>
            </a:r>
          </a:p>
          <a:p>
            <a:pPr lvl="1"/>
            <a:r>
              <a:rPr lang="en-US" dirty="0"/>
              <a:t>Decomposers break down dead organisms into nutrients which are returned to the environment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9635">
                                            <p:txEl>
                                              <p:pRg st="1" end="1"/>
                                            </p:txEl>
                                          </p:spTgt>
                                        </p:tgtEl>
                                        <p:attrNameLst>
                                          <p:attrName>style.visibility</p:attrName>
                                        </p:attrNameLst>
                                      </p:cBhvr>
                                      <p:to>
                                        <p:strVal val="visible"/>
                                      </p:to>
                                    </p:set>
                                    <p:anim calcmode="lin" valueType="num">
                                      <p:cBhvr additive="base">
                                        <p:cTn id="11" dur="500" fill="hold"/>
                                        <p:tgtEl>
                                          <p:spTgt spid="6963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96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9635">
                                            <p:txEl>
                                              <p:pRg st="2" end="2"/>
                                            </p:txEl>
                                          </p:spTgt>
                                        </p:tgtEl>
                                        <p:attrNameLst>
                                          <p:attrName>style.visibility</p:attrName>
                                        </p:attrNameLst>
                                      </p:cBhvr>
                                      <p:to>
                                        <p:strVal val="visible"/>
                                      </p:to>
                                    </p:set>
                                    <p:anim calcmode="lin" valueType="num">
                                      <p:cBhvr additive="base">
                                        <p:cTn id="17" dur="500" fill="hold"/>
                                        <p:tgtEl>
                                          <p:spTgt spid="6963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96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9635">
                                            <p:txEl>
                                              <p:pRg st="3" end="3"/>
                                            </p:txEl>
                                          </p:spTgt>
                                        </p:tgtEl>
                                        <p:attrNameLst>
                                          <p:attrName>style.visibility</p:attrName>
                                        </p:attrNameLst>
                                      </p:cBhvr>
                                      <p:to>
                                        <p:strVal val="visible"/>
                                      </p:to>
                                    </p:set>
                                    <p:anim calcmode="lin" valueType="num">
                                      <p:cBhvr additive="base">
                                        <p:cTn id="23" dur="500" fill="hold"/>
                                        <p:tgtEl>
                                          <p:spTgt spid="6963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96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9635">
                                            <p:txEl>
                                              <p:pRg st="4" end="4"/>
                                            </p:txEl>
                                          </p:spTgt>
                                        </p:tgtEl>
                                        <p:attrNameLst>
                                          <p:attrName>style.visibility</p:attrName>
                                        </p:attrNameLst>
                                      </p:cBhvr>
                                      <p:to>
                                        <p:strVal val="visible"/>
                                      </p:to>
                                    </p:set>
                                    <p:anim calcmode="lin" valueType="num">
                                      <p:cBhvr additive="base">
                                        <p:cTn id="29" dur="500" fill="hold"/>
                                        <p:tgtEl>
                                          <p:spTgt spid="69635">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963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rrowheads="1"/>
          </p:cNvSpPr>
          <p:nvPr>
            <p:ph type="title"/>
          </p:nvPr>
        </p:nvSpPr>
        <p:spPr/>
        <p:txBody>
          <a:bodyPr/>
          <a:lstStyle/>
          <a:p>
            <a:r>
              <a:rPr lang="en-US"/>
              <a:t>Flow of Matter and Energy in Ecosystems</a:t>
            </a:r>
          </a:p>
        </p:txBody>
      </p:sp>
      <p:sp>
        <p:nvSpPr>
          <p:cNvPr id="71683" name="Rectangle 3"/>
          <p:cNvSpPr>
            <a:spLocks noGrp="1" noRot="1" noChangeArrowheads="1"/>
          </p:cNvSpPr>
          <p:nvPr>
            <p:ph type="body" idx="1"/>
          </p:nvPr>
        </p:nvSpPr>
        <p:spPr/>
        <p:txBody>
          <a:bodyPr/>
          <a:lstStyle/>
          <a:p>
            <a:r>
              <a:rPr lang="en-US"/>
              <a:t>Carbon, nitrogen, and other elements pass from air and soil through producers to consumers and back into the air and soil.</a:t>
            </a:r>
          </a:p>
          <a:p>
            <a:endParaRPr lang="en-US"/>
          </a:p>
          <a:p>
            <a:r>
              <a:rPr lang="en-US"/>
              <a:t>Food chains and webs show the direction of energy flow through trophic levels.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6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p:txBody>
          <a:bodyPr/>
          <a:lstStyle/>
          <a:p>
            <a:r>
              <a:rPr lang="en-US"/>
              <a:t>Flow of Matter and Energy in Ecosystems, cont. </a:t>
            </a:r>
          </a:p>
        </p:txBody>
      </p:sp>
      <p:sp>
        <p:nvSpPr>
          <p:cNvPr id="73731" name="Rectangle 3"/>
          <p:cNvSpPr>
            <a:spLocks noGrp="1" noRot="1" noChangeArrowheads="1"/>
          </p:cNvSpPr>
          <p:nvPr>
            <p:ph type="body" idx="1"/>
          </p:nvPr>
        </p:nvSpPr>
        <p:spPr/>
        <p:txBody>
          <a:bodyPr/>
          <a:lstStyle/>
          <a:p>
            <a:r>
              <a:rPr lang="en-US" sz="2800"/>
              <a:t>A food chain shows a simple, linear pathway for movement of matter and energy.</a:t>
            </a:r>
          </a:p>
          <a:p>
            <a:endParaRPr lang="en-US" sz="2800"/>
          </a:p>
          <a:p>
            <a:r>
              <a:rPr lang="en-US" sz="2800"/>
              <a:t>A food web shows the relationships between interconnected food chains.</a:t>
            </a:r>
          </a:p>
          <a:p>
            <a:endParaRPr lang="en-US" sz="2800"/>
          </a:p>
          <a:p>
            <a:r>
              <a:rPr lang="en-US" sz="2800"/>
              <a:t>Arrows indicate the direction of energy flow.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7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7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cstate="print"/>
          <a:srcRect/>
          <a:stretch>
            <a:fillRect/>
          </a:stretch>
        </p:blipFill>
        <p:spPr bwMode="auto">
          <a:xfrm rot="-16200000">
            <a:off x="658812" y="-712787"/>
            <a:ext cx="6911975" cy="8229600"/>
          </a:xfrm>
          <a:prstGeom prst="rect">
            <a:avLst/>
          </a:prstGeom>
          <a:noFill/>
          <a:ln w="9525">
            <a:noFill/>
            <a:miter lim="800000"/>
            <a:headEnd/>
            <a:tailEnd/>
          </a:ln>
          <a:effectLst/>
        </p:spPr>
      </p:pic>
      <p:sp>
        <p:nvSpPr>
          <p:cNvPr id="2055" name="Text Box 7"/>
          <p:cNvSpPr txBox="1">
            <a:spLocks noChangeArrowheads="1"/>
          </p:cNvSpPr>
          <p:nvPr/>
        </p:nvSpPr>
        <p:spPr bwMode="auto">
          <a:xfrm>
            <a:off x="1295400" y="457200"/>
            <a:ext cx="1143000" cy="366713"/>
          </a:xfrm>
          <a:prstGeom prst="rect">
            <a:avLst/>
          </a:prstGeom>
          <a:noFill/>
          <a:ln w="9525">
            <a:noFill/>
            <a:miter lim="800000"/>
            <a:headEnd/>
            <a:tailEnd/>
          </a:ln>
          <a:effectLst/>
        </p:spPr>
        <p:txBody>
          <a:bodyPr>
            <a:spAutoFit/>
          </a:bodyPr>
          <a:lstStyle/>
          <a:p>
            <a:pPr>
              <a:spcBef>
                <a:spcPct val="50000"/>
              </a:spcBef>
            </a:pPr>
            <a:r>
              <a:rPr lang="en-US" sz="1800"/>
              <a:t>snakes</a:t>
            </a:r>
          </a:p>
        </p:txBody>
      </p:sp>
      <p:sp>
        <p:nvSpPr>
          <p:cNvPr id="2056" name="Text Box 8"/>
          <p:cNvSpPr txBox="1">
            <a:spLocks noChangeArrowheads="1"/>
          </p:cNvSpPr>
          <p:nvPr/>
        </p:nvSpPr>
        <p:spPr bwMode="auto">
          <a:xfrm>
            <a:off x="3581400" y="0"/>
            <a:ext cx="2286000" cy="366713"/>
          </a:xfrm>
          <a:prstGeom prst="rect">
            <a:avLst/>
          </a:prstGeom>
          <a:noFill/>
          <a:ln w="9525">
            <a:noFill/>
            <a:miter lim="800000"/>
            <a:headEnd/>
            <a:tailEnd/>
          </a:ln>
          <a:effectLst/>
        </p:spPr>
        <p:txBody>
          <a:bodyPr>
            <a:spAutoFit/>
          </a:bodyPr>
          <a:lstStyle/>
          <a:p>
            <a:pPr>
              <a:spcBef>
                <a:spcPct val="50000"/>
              </a:spcBef>
            </a:pPr>
            <a:r>
              <a:rPr lang="en-US" sz="1800"/>
              <a:t>Mountain lions</a:t>
            </a:r>
          </a:p>
        </p:txBody>
      </p:sp>
      <p:sp>
        <p:nvSpPr>
          <p:cNvPr id="2057" name="Text Box 9"/>
          <p:cNvSpPr txBox="1">
            <a:spLocks noChangeArrowheads="1"/>
          </p:cNvSpPr>
          <p:nvPr/>
        </p:nvSpPr>
        <p:spPr bwMode="auto">
          <a:xfrm>
            <a:off x="5715000" y="0"/>
            <a:ext cx="914400" cy="366713"/>
          </a:xfrm>
          <a:prstGeom prst="rect">
            <a:avLst/>
          </a:prstGeom>
          <a:noFill/>
          <a:ln w="9525">
            <a:noFill/>
            <a:miter lim="800000"/>
            <a:headEnd/>
            <a:tailEnd/>
          </a:ln>
          <a:effectLst/>
        </p:spPr>
        <p:txBody>
          <a:bodyPr>
            <a:spAutoFit/>
          </a:bodyPr>
          <a:lstStyle/>
          <a:p>
            <a:pPr>
              <a:spcBef>
                <a:spcPct val="50000"/>
              </a:spcBef>
            </a:pPr>
            <a:r>
              <a:rPr lang="en-US" sz="1800"/>
              <a:t>hawks</a:t>
            </a:r>
          </a:p>
        </p:txBody>
      </p:sp>
      <p:sp>
        <p:nvSpPr>
          <p:cNvPr id="2058" name="Text Box 10"/>
          <p:cNvSpPr txBox="1">
            <a:spLocks noChangeArrowheads="1"/>
          </p:cNvSpPr>
          <p:nvPr/>
        </p:nvSpPr>
        <p:spPr bwMode="auto">
          <a:xfrm>
            <a:off x="7467600" y="0"/>
            <a:ext cx="1676400" cy="641350"/>
          </a:xfrm>
          <a:prstGeom prst="rect">
            <a:avLst/>
          </a:prstGeom>
          <a:noFill/>
          <a:ln w="9525">
            <a:noFill/>
            <a:miter lim="800000"/>
            <a:headEnd/>
            <a:tailEnd/>
          </a:ln>
          <a:effectLst/>
        </p:spPr>
        <p:txBody>
          <a:bodyPr>
            <a:spAutoFit/>
          </a:bodyPr>
          <a:lstStyle/>
          <a:p>
            <a:pPr>
              <a:spcBef>
                <a:spcPct val="50000"/>
              </a:spcBef>
            </a:pPr>
            <a:r>
              <a:rPr lang="en-US" sz="1800" dirty="0"/>
              <a:t>Second-order heterotrophs</a:t>
            </a:r>
          </a:p>
        </p:txBody>
      </p:sp>
      <p:sp>
        <p:nvSpPr>
          <p:cNvPr id="2059" name="Text Box 11"/>
          <p:cNvSpPr txBox="1">
            <a:spLocks noChangeArrowheads="1"/>
          </p:cNvSpPr>
          <p:nvPr/>
        </p:nvSpPr>
        <p:spPr bwMode="auto">
          <a:xfrm>
            <a:off x="6705600" y="1676400"/>
            <a:ext cx="1524000" cy="641350"/>
          </a:xfrm>
          <a:prstGeom prst="rect">
            <a:avLst/>
          </a:prstGeom>
          <a:noFill/>
          <a:ln w="9525">
            <a:noFill/>
            <a:miter lim="800000"/>
            <a:headEnd/>
            <a:tailEnd/>
          </a:ln>
          <a:effectLst/>
        </p:spPr>
        <p:txBody>
          <a:bodyPr>
            <a:spAutoFit/>
          </a:bodyPr>
          <a:lstStyle/>
          <a:p>
            <a:pPr>
              <a:spcBef>
                <a:spcPct val="50000"/>
              </a:spcBef>
            </a:pPr>
            <a:r>
              <a:rPr lang="en-US" sz="1800" dirty="0"/>
              <a:t>First-order heterotrophs</a:t>
            </a:r>
          </a:p>
        </p:txBody>
      </p:sp>
      <p:sp>
        <p:nvSpPr>
          <p:cNvPr id="2060" name="Text Box 12"/>
          <p:cNvSpPr txBox="1">
            <a:spLocks noChangeArrowheads="1"/>
          </p:cNvSpPr>
          <p:nvPr/>
        </p:nvSpPr>
        <p:spPr bwMode="auto">
          <a:xfrm>
            <a:off x="6477000" y="3429000"/>
            <a:ext cx="1371600" cy="366713"/>
          </a:xfrm>
          <a:prstGeom prst="rect">
            <a:avLst/>
          </a:prstGeom>
          <a:noFill/>
          <a:ln w="9525">
            <a:noFill/>
            <a:miter lim="800000"/>
            <a:headEnd/>
            <a:tailEnd/>
          </a:ln>
          <a:effectLst/>
        </p:spPr>
        <p:txBody>
          <a:bodyPr>
            <a:spAutoFit/>
          </a:bodyPr>
          <a:lstStyle/>
          <a:p>
            <a:pPr>
              <a:spcBef>
                <a:spcPct val="50000"/>
              </a:spcBef>
            </a:pPr>
            <a:r>
              <a:rPr lang="en-US" sz="1800"/>
              <a:t>autotrophs</a:t>
            </a:r>
          </a:p>
        </p:txBody>
      </p:sp>
      <p:sp>
        <p:nvSpPr>
          <p:cNvPr id="2061" name="Text Box 13"/>
          <p:cNvSpPr txBox="1">
            <a:spLocks noChangeArrowheads="1"/>
          </p:cNvSpPr>
          <p:nvPr/>
        </p:nvSpPr>
        <p:spPr bwMode="auto">
          <a:xfrm>
            <a:off x="4953000" y="6477000"/>
            <a:ext cx="1752600" cy="366713"/>
          </a:xfrm>
          <a:prstGeom prst="rect">
            <a:avLst/>
          </a:prstGeom>
          <a:noFill/>
          <a:ln w="9525">
            <a:noFill/>
            <a:miter lim="800000"/>
            <a:headEnd/>
            <a:tailEnd/>
          </a:ln>
          <a:effectLst/>
        </p:spPr>
        <p:txBody>
          <a:bodyPr>
            <a:spAutoFit/>
          </a:bodyPr>
          <a:lstStyle/>
          <a:p>
            <a:pPr>
              <a:spcBef>
                <a:spcPct val="50000"/>
              </a:spcBef>
            </a:pPr>
            <a:r>
              <a:rPr lang="en-US" sz="1800"/>
              <a:t>decomposers</a:t>
            </a:r>
          </a:p>
        </p:txBody>
      </p:sp>
      <p:sp>
        <p:nvSpPr>
          <p:cNvPr id="2062" name="Text Box 14"/>
          <p:cNvSpPr txBox="1">
            <a:spLocks noChangeArrowheads="1"/>
          </p:cNvSpPr>
          <p:nvPr/>
        </p:nvSpPr>
        <p:spPr bwMode="auto">
          <a:xfrm>
            <a:off x="2362200" y="4267200"/>
            <a:ext cx="1219200" cy="366713"/>
          </a:xfrm>
          <a:prstGeom prst="rect">
            <a:avLst/>
          </a:prstGeom>
          <a:noFill/>
          <a:ln w="9525">
            <a:noFill/>
            <a:miter lim="800000"/>
            <a:headEnd/>
            <a:tailEnd/>
          </a:ln>
          <a:effectLst/>
        </p:spPr>
        <p:txBody>
          <a:bodyPr>
            <a:spAutoFit/>
          </a:bodyPr>
          <a:lstStyle/>
          <a:p>
            <a:pPr>
              <a:spcBef>
                <a:spcPct val="50000"/>
              </a:spcBef>
            </a:pPr>
            <a:r>
              <a:rPr lang="en-US" sz="1800"/>
              <a:t>shrubs</a:t>
            </a:r>
          </a:p>
        </p:txBody>
      </p:sp>
      <p:sp>
        <p:nvSpPr>
          <p:cNvPr id="2063" name="Text Box 15"/>
          <p:cNvSpPr txBox="1">
            <a:spLocks noChangeArrowheads="1"/>
          </p:cNvSpPr>
          <p:nvPr/>
        </p:nvSpPr>
        <p:spPr bwMode="auto">
          <a:xfrm>
            <a:off x="533400" y="4191000"/>
            <a:ext cx="1371600" cy="366713"/>
          </a:xfrm>
          <a:prstGeom prst="rect">
            <a:avLst/>
          </a:prstGeom>
          <a:noFill/>
          <a:ln w="9525">
            <a:noFill/>
            <a:miter lim="800000"/>
            <a:headEnd/>
            <a:tailEnd/>
          </a:ln>
          <a:effectLst/>
        </p:spPr>
        <p:txBody>
          <a:bodyPr>
            <a:spAutoFit/>
          </a:bodyPr>
          <a:lstStyle/>
          <a:p>
            <a:pPr>
              <a:spcBef>
                <a:spcPct val="50000"/>
              </a:spcBef>
            </a:pPr>
            <a:r>
              <a:rPr lang="en-US" sz="1800"/>
              <a:t>    grass</a:t>
            </a:r>
          </a:p>
        </p:txBody>
      </p:sp>
      <p:sp>
        <p:nvSpPr>
          <p:cNvPr id="2064" name="Text Box 16"/>
          <p:cNvSpPr txBox="1">
            <a:spLocks noChangeArrowheads="1"/>
          </p:cNvSpPr>
          <p:nvPr/>
        </p:nvSpPr>
        <p:spPr bwMode="auto">
          <a:xfrm>
            <a:off x="0" y="2743200"/>
            <a:ext cx="1524000" cy="366713"/>
          </a:xfrm>
          <a:prstGeom prst="rect">
            <a:avLst/>
          </a:prstGeom>
          <a:noFill/>
          <a:ln w="9525">
            <a:noFill/>
            <a:miter lim="800000"/>
            <a:headEnd/>
            <a:tailEnd/>
          </a:ln>
          <a:effectLst/>
        </p:spPr>
        <p:txBody>
          <a:bodyPr>
            <a:spAutoFit/>
          </a:bodyPr>
          <a:lstStyle/>
          <a:p>
            <a:pPr>
              <a:spcBef>
                <a:spcPct val="50000"/>
              </a:spcBef>
            </a:pPr>
            <a:r>
              <a:rPr lang="en-US" sz="1800"/>
              <a:t>  rabbits</a:t>
            </a:r>
          </a:p>
        </p:txBody>
      </p:sp>
      <p:sp>
        <p:nvSpPr>
          <p:cNvPr id="2065" name="Text Box 17"/>
          <p:cNvSpPr txBox="1">
            <a:spLocks noChangeArrowheads="1"/>
          </p:cNvSpPr>
          <p:nvPr/>
        </p:nvSpPr>
        <p:spPr bwMode="auto">
          <a:xfrm>
            <a:off x="2209800" y="2514600"/>
            <a:ext cx="838200" cy="366713"/>
          </a:xfrm>
          <a:prstGeom prst="rect">
            <a:avLst/>
          </a:prstGeom>
          <a:noFill/>
          <a:ln w="9525">
            <a:noFill/>
            <a:miter lim="800000"/>
            <a:headEnd/>
            <a:tailEnd/>
          </a:ln>
          <a:effectLst/>
        </p:spPr>
        <p:txBody>
          <a:bodyPr>
            <a:spAutoFit/>
          </a:bodyPr>
          <a:lstStyle/>
          <a:p>
            <a:pPr>
              <a:spcBef>
                <a:spcPct val="50000"/>
              </a:spcBef>
            </a:pPr>
            <a:r>
              <a:rPr lang="en-US" sz="1800"/>
              <a:t>mice</a:t>
            </a:r>
          </a:p>
        </p:txBody>
      </p:sp>
      <p:sp>
        <p:nvSpPr>
          <p:cNvPr id="2066" name="Text Box 18"/>
          <p:cNvSpPr txBox="1">
            <a:spLocks noChangeArrowheads="1"/>
          </p:cNvSpPr>
          <p:nvPr/>
        </p:nvSpPr>
        <p:spPr bwMode="auto">
          <a:xfrm>
            <a:off x="3505200" y="2895600"/>
            <a:ext cx="1676400" cy="641350"/>
          </a:xfrm>
          <a:prstGeom prst="rect">
            <a:avLst/>
          </a:prstGeom>
          <a:noFill/>
          <a:ln w="9525">
            <a:noFill/>
            <a:miter lim="800000"/>
            <a:headEnd/>
            <a:tailEnd/>
          </a:ln>
          <a:effectLst/>
        </p:spPr>
        <p:txBody>
          <a:bodyPr>
            <a:spAutoFit/>
          </a:bodyPr>
          <a:lstStyle/>
          <a:p>
            <a:pPr>
              <a:spcBef>
                <a:spcPct val="50000"/>
              </a:spcBef>
            </a:pPr>
            <a:r>
              <a:rPr lang="en-US" sz="1800" dirty="0"/>
              <a:t>Seed-eating birds</a:t>
            </a:r>
          </a:p>
        </p:txBody>
      </p:sp>
      <p:sp>
        <p:nvSpPr>
          <p:cNvPr id="2067" name="Text Box 19"/>
          <p:cNvSpPr txBox="1">
            <a:spLocks noChangeArrowheads="1"/>
          </p:cNvSpPr>
          <p:nvPr/>
        </p:nvSpPr>
        <p:spPr bwMode="auto">
          <a:xfrm>
            <a:off x="5410200" y="1828800"/>
            <a:ext cx="990600" cy="366713"/>
          </a:xfrm>
          <a:prstGeom prst="rect">
            <a:avLst/>
          </a:prstGeom>
          <a:noFill/>
          <a:ln w="9525">
            <a:noFill/>
            <a:miter lim="800000"/>
            <a:headEnd/>
            <a:tailEnd/>
          </a:ln>
          <a:effectLst/>
        </p:spPr>
        <p:txBody>
          <a:bodyPr>
            <a:spAutoFit/>
          </a:bodyPr>
          <a:lstStyle/>
          <a:p>
            <a:pPr>
              <a:spcBef>
                <a:spcPct val="50000"/>
              </a:spcBef>
            </a:pPr>
            <a:r>
              <a:rPr lang="en-US" sz="1800"/>
              <a:t>deer</a:t>
            </a:r>
          </a:p>
        </p:txBody>
      </p:sp>
      <p:sp>
        <p:nvSpPr>
          <p:cNvPr id="2068" name="Text Box 20"/>
          <p:cNvSpPr txBox="1">
            <a:spLocks noChangeArrowheads="1"/>
          </p:cNvSpPr>
          <p:nvPr/>
        </p:nvSpPr>
        <p:spPr bwMode="auto">
          <a:xfrm>
            <a:off x="4876800" y="4876800"/>
            <a:ext cx="838200" cy="366713"/>
          </a:xfrm>
          <a:prstGeom prst="rect">
            <a:avLst/>
          </a:prstGeom>
          <a:noFill/>
          <a:ln w="9525">
            <a:noFill/>
            <a:miter lim="800000"/>
            <a:headEnd/>
            <a:tailEnd/>
          </a:ln>
          <a:effectLst/>
        </p:spPr>
        <p:txBody>
          <a:bodyPr>
            <a:spAutoFit/>
          </a:bodyPr>
          <a:lstStyle/>
          <a:p>
            <a:pPr>
              <a:spcBef>
                <a:spcPct val="50000"/>
              </a:spcBef>
            </a:pPr>
            <a:r>
              <a:rPr lang="en-US" sz="1800"/>
              <a:t>trees</a:t>
            </a:r>
          </a:p>
        </p:txBody>
      </p:sp>
      <p:sp>
        <p:nvSpPr>
          <p:cNvPr id="2069" name="Text Box 21"/>
          <p:cNvSpPr txBox="1">
            <a:spLocks noChangeArrowheads="1"/>
          </p:cNvSpPr>
          <p:nvPr/>
        </p:nvSpPr>
        <p:spPr bwMode="auto">
          <a:xfrm>
            <a:off x="228600" y="5410200"/>
            <a:ext cx="4267200" cy="1828800"/>
          </a:xfrm>
          <a:prstGeom prst="rect">
            <a:avLst/>
          </a:prstGeom>
          <a:noFill/>
          <a:ln w="9525">
            <a:noFill/>
            <a:miter lim="800000"/>
            <a:headEnd/>
            <a:tailEnd/>
          </a:ln>
          <a:effectLst/>
        </p:spPr>
        <p:txBody>
          <a:bodyPr>
            <a:spAutoFit/>
          </a:bodyPr>
          <a:lstStyle/>
          <a:p>
            <a:pPr>
              <a:spcBef>
                <a:spcPct val="50000"/>
              </a:spcBef>
            </a:pPr>
            <a:r>
              <a:rPr lang="en-US" sz="1800"/>
              <a:t>A</a:t>
            </a:r>
            <a:r>
              <a:rPr lang="en-US"/>
              <a:t> </a:t>
            </a:r>
            <a:r>
              <a:rPr lang="en-US" sz="1800"/>
              <a:t>food web illustrates the complex feeding relationships by which matter and energy move through an ecosystem.</a:t>
            </a:r>
          </a:p>
          <a:p>
            <a:pPr>
              <a:spcBef>
                <a:spcPct val="50000"/>
              </a:spcBef>
            </a:pP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2400" b="1"/>
              <a:t>1. </a:t>
            </a:r>
            <a:r>
              <a:rPr lang="en-US" sz="2400"/>
              <a:t>At which level of the food web is the supply of energy the greatest? Explain.</a:t>
            </a:r>
            <a:br>
              <a:rPr lang="en-US" sz="2400"/>
            </a:br>
            <a:endParaRPr lang="en-US" sz="24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2400" b="1"/>
              <a:t>1. </a:t>
            </a:r>
            <a:r>
              <a:rPr lang="en-US" sz="2400"/>
              <a:t>At which level of the food web is the supply of energy the greatest? Explain.</a:t>
            </a:r>
            <a:br>
              <a:rPr lang="en-US" sz="2400"/>
            </a:br>
            <a:endParaRPr lang="en-US" sz="2400"/>
          </a:p>
        </p:txBody>
      </p:sp>
      <p:sp>
        <p:nvSpPr>
          <p:cNvPr id="8195" name="Rectangle 3"/>
          <p:cNvSpPr>
            <a:spLocks noGrp="1" noChangeArrowheads="1"/>
          </p:cNvSpPr>
          <p:nvPr>
            <p:ph type="body" idx="1"/>
          </p:nvPr>
        </p:nvSpPr>
        <p:spPr/>
        <p:txBody>
          <a:bodyPr/>
          <a:lstStyle/>
          <a:p>
            <a:r>
              <a:rPr lang="en-US"/>
              <a:t>The supply of energy is greatest at the level of the autotrophs – they are the most numerous organisms and get energy directly from the sun.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z="2400" b="1" dirty="0"/>
              <a:t>2. </a:t>
            </a:r>
            <a:r>
              <a:rPr lang="en-US" sz="2400" dirty="0"/>
              <a:t>Which feeding relationship do first–order heterotrophs have in common?</a:t>
            </a:r>
            <a:br>
              <a:rPr lang="en-US" sz="2400" dirty="0"/>
            </a:br>
            <a:endParaRPr lang="en-US" sz="2400" dirty="0"/>
          </a:p>
        </p:txBody>
      </p:sp>
      <p:sp>
        <p:nvSpPr>
          <p:cNvPr id="10243" name="Rectangle 3"/>
          <p:cNvSpPr>
            <a:spLocks noGrp="1" noChangeArrowheads="1"/>
          </p:cNvSpPr>
          <p:nvPr>
            <p:ph type="body" idx="1"/>
          </p:nvPr>
        </p:nvSpPr>
        <p:spPr/>
        <p:txBody>
          <a:bodyPr/>
          <a:lstStyle/>
          <a:p>
            <a:r>
              <a:rPr lang="en-US" dirty="0" smtClean="0"/>
              <a:t>They are all _________, or plant-eating animals.</a:t>
            </a:r>
          </a:p>
          <a:p>
            <a:endParaRPr lang="en-US" dirty="0"/>
          </a:p>
          <a:p>
            <a:pPr>
              <a:buFontTx/>
              <a:buNone/>
            </a:pPr>
            <a:r>
              <a:rPr lang="en-US" b="1" dirty="0"/>
              <a:t>	</a:t>
            </a:r>
            <a:r>
              <a:rPr lang="en-US" sz="2400" b="1" dirty="0"/>
              <a:t>3. </a:t>
            </a:r>
            <a:r>
              <a:rPr lang="en-US" sz="2400" dirty="0"/>
              <a:t>Which feeding relationship do second–order heterotrophs have in common?</a:t>
            </a:r>
          </a:p>
          <a:p>
            <a:pPr>
              <a:buFontTx/>
              <a:buNone/>
            </a:pPr>
            <a:endParaRPr lang="en-US" sz="2400" dirty="0"/>
          </a:p>
          <a:p>
            <a:r>
              <a:rPr lang="en-US" dirty="0"/>
              <a:t>They are all </a:t>
            </a:r>
            <a:r>
              <a:rPr lang="en-US" dirty="0" smtClean="0"/>
              <a:t>_______, </a:t>
            </a:r>
            <a:r>
              <a:rPr lang="en-US" dirty="0"/>
              <a:t>or </a:t>
            </a:r>
            <a:r>
              <a:rPr lang="en-US" dirty="0" smtClean="0"/>
              <a:t>__________ ___________.</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z="2400" b="1" dirty="0"/>
              <a:t>2. </a:t>
            </a:r>
            <a:r>
              <a:rPr lang="en-US" sz="2400" dirty="0"/>
              <a:t>Which feeding relationship do first–order heterotrophs have in common?</a:t>
            </a:r>
            <a:br>
              <a:rPr lang="en-US" sz="2400" dirty="0"/>
            </a:br>
            <a:endParaRPr lang="en-US" sz="2400" dirty="0"/>
          </a:p>
        </p:txBody>
      </p:sp>
      <p:sp>
        <p:nvSpPr>
          <p:cNvPr id="10243" name="Rectangle 3"/>
          <p:cNvSpPr>
            <a:spLocks noGrp="1" noChangeArrowheads="1"/>
          </p:cNvSpPr>
          <p:nvPr>
            <p:ph type="body" idx="1"/>
          </p:nvPr>
        </p:nvSpPr>
        <p:spPr/>
        <p:txBody>
          <a:bodyPr/>
          <a:lstStyle/>
          <a:p>
            <a:r>
              <a:rPr lang="en-US" dirty="0"/>
              <a:t>They are all herbivores, or plant-eating animals.</a:t>
            </a:r>
          </a:p>
          <a:p>
            <a:endParaRPr lang="en-US" dirty="0"/>
          </a:p>
          <a:p>
            <a:pPr>
              <a:buFontTx/>
              <a:buNone/>
            </a:pPr>
            <a:r>
              <a:rPr lang="en-US" b="1" dirty="0"/>
              <a:t>	</a:t>
            </a:r>
            <a:r>
              <a:rPr lang="en-US" sz="2400" b="1" dirty="0"/>
              <a:t>3. </a:t>
            </a:r>
            <a:r>
              <a:rPr lang="en-US" sz="2400" dirty="0"/>
              <a:t>Which feeding relationship do second–order heterotrophs have in common?</a:t>
            </a:r>
          </a:p>
          <a:p>
            <a:pPr>
              <a:buFontTx/>
              <a:buNone/>
            </a:pPr>
            <a:endParaRPr lang="en-US" sz="2400" dirty="0"/>
          </a:p>
          <a:p>
            <a:r>
              <a:rPr lang="en-US" dirty="0"/>
              <a:t>They are all carnivores, or meat-eating animals.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2400" b="1"/>
              <a:t>4. </a:t>
            </a:r>
            <a:r>
              <a:rPr lang="en-US" sz="2400"/>
              <a:t>Explain why plants are called autotrophs.</a:t>
            </a:r>
            <a:br>
              <a:rPr lang="en-US" sz="2400"/>
            </a:br>
            <a:endParaRPr lang="en-US" sz="2400"/>
          </a:p>
        </p:txBody>
      </p:sp>
      <p:sp>
        <p:nvSpPr>
          <p:cNvPr id="14339" name="Rectangle 3"/>
          <p:cNvSpPr>
            <a:spLocks noGrp="1" noChangeArrowheads="1"/>
          </p:cNvSpPr>
          <p:nvPr>
            <p:ph type="body" idx="1"/>
          </p:nvPr>
        </p:nvSpPr>
        <p:spPr/>
        <p:txBody>
          <a:bodyPr/>
          <a:lstStyle/>
          <a:p>
            <a:r>
              <a:rPr lang="en-US" dirty="0"/>
              <a:t>“Auto” is Greek for “self”.  Since plants make their own food during </a:t>
            </a:r>
            <a:r>
              <a:rPr lang="en-US" dirty="0" smtClean="0"/>
              <a:t>____________, </a:t>
            </a:r>
            <a:r>
              <a:rPr lang="en-US" dirty="0"/>
              <a:t>they are called </a:t>
            </a:r>
            <a:r>
              <a:rPr lang="en-US" dirty="0" err="1"/>
              <a:t>autotrophs</a:t>
            </a:r>
            <a:r>
              <a:rPr lang="en-US" dirty="0"/>
              <a:t>.</a:t>
            </a:r>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2400" b="1"/>
              <a:t>4. </a:t>
            </a:r>
            <a:r>
              <a:rPr lang="en-US" sz="2400"/>
              <a:t>Explain why plants are called autotrophs.</a:t>
            </a:r>
            <a:br>
              <a:rPr lang="en-US" sz="2400"/>
            </a:br>
            <a:endParaRPr lang="en-US" sz="2400"/>
          </a:p>
        </p:txBody>
      </p:sp>
      <p:sp>
        <p:nvSpPr>
          <p:cNvPr id="14339" name="Rectangle 3"/>
          <p:cNvSpPr>
            <a:spLocks noGrp="1" noChangeArrowheads="1"/>
          </p:cNvSpPr>
          <p:nvPr>
            <p:ph type="body" idx="1"/>
          </p:nvPr>
        </p:nvSpPr>
        <p:spPr/>
        <p:txBody>
          <a:bodyPr/>
          <a:lstStyle/>
          <a:p>
            <a:r>
              <a:rPr lang="en-US"/>
              <a:t>“Auto” is Greek for “self”.  Since plants make their own food during photosynthesis, they are called autotrophs.</a:t>
            </a:r>
          </a:p>
          <a:p>
            <a:endParaRPr lang="en-US"/>
          </a:p>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2400" b="1" dirty="0"/>
              <a:t>5. </a:t>
            </a:r>
            <a:r>
              <a:rPr lang="en-US" sz="2400" dirty="0"/>
              <a:t>Food webs and food chains both involve multiple </a:t>
            </a:r>
            <a:r>
              <a:rPr lang="en-US" sz="2400" dirty="0" err="1"/>
              <a:t>trophic</a:t>
            </a:r>
            <a:r>
              <a:rPr lang="en-US" sz="2400" dirty="0"/>
              <a:t> levels. How do they differ?</a:t>
            </a:r>
            <a:br>
              <a:rPr lang="en-US" sz="2400" dirty="0"/>
            </a:br>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2400" b="1"/>
              <a:t>5. </a:t>
            </a:r>
            <a:r>
              <a:rPr lang="en-US" sz="2400"/>
              <a:t>Food webs and food chains both involve multiple trophic levels. How do they differ?</a:t>
            </a:r>
            <a:br>
              <a:rPr lang="en-US" sz="2400"/>
            </a:br>
            <a:endParaRPr lang="en-US" sz="2400"/>
          </a:p>
        </p:txBody>
      </p:sp>
      <p:sp>
        <p:nvSpPr>
          <p:cNvPr id="16387" name="Rectangle 3"/>
          <p:cNvSpPr>
            <a:spLocks noGrp="1" noChangeArrowheads="1"/>
          </p:cNvSpPr>
          <p:nvPr>
            <p:ph type="body" idx="1"/>
          </p:nvPr>
        </p:nvSpPr>
        <p:spPr/>
        <p:txBody>
          <a:bodyPr/>
          <a:lstStyle/>
          <a:p>
            <a:r>
              <a:rPr lang="en-US"/>
              <a:t>Food chain: depicts a single sequence of feeding relationships.</a:t>
            </a:r>
          </a:p>
          <a:p>
            <a:r>
              <a:rPr lang="en-US"/>
              <a:t>Food web: represents a network of interrelated food chains.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92162"/>
          </a:xfrm>
        </p:spPr>
        <p:txBody>
          <a:bodyPr>
            <a:normAutofit fontScale="90000"/>
          </a:bodyPr>
          <a:lstStyle/>
          <a:p>
            <a:r>
              <a:rPr lang="en-US" sz="2400" b="1" dirty="0"/>
              <a:t>6. </a:t>
            </a:r>
            <a:r>
              <a:rPr lang="en-US" sz="2000" dirty="0" smtClean="0"/>
              <a:t>Describe </a:t>
            </a:r>
            <a:r>
              <a:rPr lang="en-US" sz="2000" dirty="0"/>
              <a:t>a food chain that includes a mountain lion and a shrub</a:t>
            </a:r>
            <a:r>
              <a:rPr lang="en-US" sz="2000" dirty="0" smtClean="0"/>
              <a:t>.</a:t>
            </a:r>
            <a:r>
              <a:rPr lang="en-US" sz="4000" dirty="0"/>
              <a:t/>
            </a:r>
            <a:br>
              <a:rPr lang="en-US" sz="4000" dirty="0"/>
            </a:br>
            <a:endParaRPr lang="en-US" sz="4000" dirty="0"/>
          </a:p>
        </p:txBody>
      </p:sp>
      <p:pic>
        <p:nvPicPr>
          <p:cNvPr id="18436" name="Picture 4"/>
          <p:cNvPicPr>
            <a:picLocks noChangeAspect="1" noChangeArrowheads="1"/>
          </p:cNvPicPr>
          <p:nvPr/>
        </p:nvPicPr>
        <p:blipFill>
          <a:blip r:embed="rId3" cstate="print"/>
          <a:srcRect/>
          <a:stretch>
            <a:fillRect/>
          </a:stretch>
        </p:blipFill>
        <p:spPr bwMode="auto">
          <a:xfrm>
            <a:off x="4419600" y="1371600"/>
            <a:ext cx="4310424"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92162"/>
          </a:xfrm>
        </p:spPr>
        <p:txBody>
          <a:bodyPr>
            <a:normAutofit fontScale="90000"/>
          </a:bodyPr>
          <a:lstStyle/>
          <a:p>
            <a:r>
              <a:rPr lang="en-US" sz="2400" b="1" dirty="0"/>
              <a:t>6. </a:t>
            </a:r>
            <a:r>
              <a:rPr lang="en-US" sz="2000" dirty="0" smtClean="0"/>
              <a:t>Describe </a:t>
            </a:r>
            <a:r>
              <a:rPr lang="en-US" sz="2000" dirty="0"/>
              <a:t>a food chain that includes a mountain lion and a shrub</a:t>
            </a:r>
            <a:r>
              <a:rPr lang="en-US" sz="2000" dirty="0" smtClean="0"/>
              <a:t>.</a:t>
            </a:r>
            <a:r>
              <a:rPr lang="en-US" sz="4000" dirty="0"/>
              <a:t/>
            </a:r>
            <a:br>
              <a:rPr lang="en-US" sz="4000" dirty="0"/>
            </a:br>
            <a:endParaRPr lang="en-US" sz="4000" dirty="0"/>
          </a:p>
        </p:txBody>
      </p:sp>
      <p:sp>
        <p:nvSpPr>
          <p:cNvPr id="18435" name="Rectangle 3"/>
          <p:cNvSpPr>
            <a:spLocks noGrp="1" noChangeArrowheads="1"/>
          </p:cNvSpPr>
          <p:nvPr>
            <p:ph type="body" idx="1"/>
          </p:nvPr>
        </p:nvSpPr>
        <p:spPr>
          <a:xfrm>
            <a:off x="304800" y="1371600"/>
            <a:ext cx="4419600" cy="4525963"/>
          </a:xfrm>
        </p:spPr>
        <p:txBody>
          <a:bodyPr/>
          <a:lstStyle/>
          <a:p>
            <a:pPr marL="0" indent="0">
              <a:buNone/>
            </a:pPr>
            <a:r>
              <a:rPr lang="en-US" sz="2800" dirty="0"/>
              <a:t>The mountain lion might feed on a deer or mouse which has fed on shrubs, which depend on decomposers (bacteria and fungi) to recycle nutrients from dead organisms.</a:t>
            </a:r>
          </a:p>
        </p:txBody>
      </p:sp>
      <p:pic>
        <p:nvPicPr>
          <p:cNvPr id="18436" name="Picture 4"/>
          <p:cNvPicPr>
            <a:picLocks noChangeAspect="1" noChangeArrowheads="1"/>
          </p:cNvPicPr>
          <p:nvPr/>
        </p:nvPicPr>
        <p:blipFill>
          <a:blip r:embed="rId3" cstate="print"/>
          <a:srcRect/>
          <a:stretch>
            <a:fillRect/>
          </a:stretch>
        </p:blipFill>
        <p:spPr bwMode="auto">
          <a:xfrm>
            <a:off x="4419600" y="1371600"/>
            <a:ext cx="4310424" cy="3276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2400" b="1"/>
              <a:t>7. </a:t>
            </a:r>
            <a:r>
              <a:rPr lang="en-US" sz="2400"/>
              <a:t>How might the organisms pictured in the food web be affected if most of the mouse</a:t>
            </a:r>
            <a:br>
              <a:rPr lang="en-US" sz="2400"/>
            </a:br>
            <a:r>
              <a:rPr lang="en-US" sz="2400"/>
              <a:t>population was destroyed by disease?</a:t>
            </a:r>
            <a:r>
              <a:rPr lang="en-US" sz="4000"/>
              <a:t/>
            </a:r>
            <a:br>
              <a:rPr lang="en-US" sz="4000"/>
            </a:br>
            <a:endParaRPr lang="en-US" sz="4000"/>
          </a:p>
        </p:txBody>
      </p:sp>
      <p:pic>
        <p:nvPicPr>
          <p:cNvPr id="6" name="Picture 4"/>
          <p:cNvPicPr>
            <a:picLocks noChangeAspect="1" noChangeArrowheads="1"/>
          </p:cNvPicPr>
          <p:nvPr/>
        </p:nvPicPr>
        <p:blipFill>
          <a:blip r:embed="rId3" cstate="print"/>
          <a:srcRect/>
          <a:stretch>
            <a:fillRect/>
          </a:stretch>
        </p:blipFill>
        <p:spPr bwMode="auto">
          <a:xfrm>
            <a:off x="4419600" y="1371600"/>
            <a:ext cx="4310424"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2400" b="1"/>
              <a:t>7. </a:t>
            </a:r>
            <a:r>
              <a:rPr lang="en-US" sz="2400"/>
              <a:t>How might the organisms pictured in the food web be affected if most of the mouse</a:t>
            </a:r>
            <a:br>
              <a:rPr lang="en-US" sz="2400"/>
            </a:br>
            <a:r>
              <a:rPr lang="en-US" sz="2400"/>
              <a:t>population was destroyed by disease?</a:t>
            </a:r>
            <a:r>
              <a:rPr lang="en-US" sz="4000"/>
              <a:t/>
            </a:r>
            <a:br>
              <a:rPr lang="en-US" sz="4000"/>
            </a:br>
            <a:endParaRPr lang="en-US" sz="4000"/>
          </a:p>
        </p:txBody>
      </p:sp>
      <p:sp>
        <p:nvSpPr>
          <p:cNvPr id="20483" name="Rectangle 3"/>
          <p:cNvSpPr>
            <a:spLocks noGrp="1" noChangeArrowheads="1"/>
          </p:cNvSpPr>
          <p:nvPr>
            <p:ph type="body" idx="1"/>
          </p:nvPr>
        </p:nvSpPr>
        <p:spPr>
          <a:xfrm>
            <a:off x="304800" y="1600200"/>
            <a:ext cx="4114800" cy="4525963"/>
          </a:xfrm>
        </p:spPr>
        <p:txBody>
          <a:bodyPr/>
          <a:lstStyle/>
          <a:p>
            <a:pPr marL="0" indent="0">
              <a:buNone/>
            </a:pPr>
            <a:r>
              <a:rPr lang="en-US" sz="2400" dirty="0"/>
              <a:t>Other 1</a:t>
            </a:r>
            <a:r>
              <a:rPr lang="en-US" sz="2400" baseline="30000" dirty="0"/>
              <a:t>st</a:t>
            </a:r>
            <a:r>
              <a:rPr lang="en-US" sz="2400" dirty="0"/>
              <a:t>-order heterotrophs, such as birds, rabbits, and deer, would have more food.  All the 2</a:t>
            </a:r>
            <a:r>
              <a:rPr lang="en-US" sz="2400" baseline="30000" dirty="0"/>
              <a:t>nd</a:t>
            </a:r>
            <a:r>
              <a:rPr lang="en-US" sz="2400" dirty="0"/>
              <a:t>-order heterotrophs pictured would experience increased competition for the remaining food sources, and those food sources might become depleted sooner.</a:t>
            </a:r>
          </a:p>
        </p:txBody>
      </p:sp>
      <p:pic>
        <p:nvPicPr>
          <p:cNvPr id="6" name="Picture 4"/>
          <p:cNvPicPr>
            <a:picLocks noChangeAspect="1" noChangeArrowheads="1"/>
          </p:cNvPicPr>
          <p:nvPr/>
        </p:nvPicPr>
        <p:blipFill>
          <a:blip r:embed="rId3" cstate="print"/>
          <a:srcRect/>
          <a:stretch>
            <a:fillRect/>
          </a:stretch>
        </p:blipFill>
        <p:spPr bwMode="auto">
          <a:xfrm>
            <a:off x="4419600" y="1371600"/>
            <a:ext cx="4310424" cy="3276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endParaRPr lang="en-US"/>
          </a:p>
        </p:txBody>
      </p:sp>
      <p:sp>
        <p:nvSpPr>
          <p:cNvPr id="22531" name="Rectangle 3"/>
          <p:cNvSpPr>
            <a:spLocks noGrp="1" noChangeArrowheads="1"/>
          </p:cNvSpPr>
          <p:nvPr>
            <p:ph type="body" idx="1"/>
          </p:nvPr>
        </p:nvSpPr>
        <p:spPr/>
        <p:txBody>
          <a:bodyPr/>
          <a:lstStyle/>
          <a:p>
            <a:endParaRPr lang="en-US"/>
          </a:p>
        </p:txBody>
      </p:sp>
      <p:pic>
        <p:nvPicPr>
          <p:cNvPr id="22533" name="Picture 5"/>
          <p:cNvPicPr>
            <a:picLocks noChangeAspect="1" noChangeArrowheads="1"/>
          </p:cNvPicPr>
          <p:nvPr/>
        </p:nvPicPr>
        <p:blipFill>
          <a:blip r:embed="rId3" cstate="print"/>
          <a:srcRect/>
          <a:stretch>
            <a:fillRect/>
          </a:stretch>
        </p:blipFill>
        <p:spPr bwMode="auto">
          <a:xfrm>
            <a:off x="0" y="7938"/>
            <a:ext cx="9144000" cy="6851650"/>
          </a:xfrm>
          <a:prstGeom prst="rect">
            <a:avLst/>
          </a:prstGeom>
          <a:noFill/>
          <a:ln w="9525">
            <a:noFill/>
            <a:miter lim="800000"/>
            <a:headEnd/>
            <a:tailEnd/>
          </a:ln>
          <a:effectLst/>
        </p:spPr>
      </p:pic>
      <p:sp>
        <p:nvSpPr>
          <p:cNvPr id="22534" name="Text Box 6"/>
          <p:cNvSpPr txBox="1">
            <a:spLocks noChangeArrowheads="1"/>
          </p:cNvSpPr>
          <p:nvPr/>
        </p:nvSpPr>
        <p:spPr bwMode="auto">
          <a:xfrm>
            <a:off x="0" y="2438400"/>
            <a:ext cx="3200400" cy="366713"/>
          </a:xfrm>
          <a:prstGeom prst="rect">
            <a:avLst/>
          </a:prstGeom>
          <a:noFill/>
          <a:ln w="9525">
            <a:noFill/>
            <a:miter lim="800000"/>
            <a:headEnd/>
            <a:tailEnd/>
          </a:ln>
          <a:effectLst/>
        </p:spPr>
        <p:txBody>
          <a:bodyPr>
            <a:spAutoFit/>
          </a:bodyPr>
          <a:lstStyle/>
          <a:p>
            <a:pPr>
              <a:spcBef>
                <a:spcPct val="50000"/>
              </a:spcBef>
            </a:pPr>
            <a:r>
              <a:rPr lang="en-US" sz="1800"/>
              <a:t>Pyramid of energy</a:t>
            </a:r>
          </a:p>
        </p:txBody>
      </p:sp>
      <p:sp>
        <p:nvSpPr>
          <p:cNvPr id="22535" name="Text Box 7"/>
          <p:cNvSpPr txBox="1">
            <a:spLocks noChangeArrowheads="1"/>
          </p:cNvSpPr>
          <p:nvPr/>
        </p:nvSpPr>
        <p:spPr bwMode="auto">
          <a:xfrm>
            <a:off x="2514600" y="3276600"/>
            <a:ext cx="3505200" cy="366713"/>
          </a:xfrm>
          <a:prstGeom prst="rect">
            <a:avLst/>
          </a:prstGeom>
          <a:noFill/>
          <a:ln w="9525">
            <a:noFill/>
            <a:miter lim="800000"/>
            <a:headEnd/>
            <a:tailEnd/>
          </a:ln>
          <a:effectLst/>
        </p:spPr>
        <p:txBody>
          <a:bodyPr>
            <a:spAutoFit/>
          </a:bodyPr>
          <a:lstStyle/>
          <a:p>
            <a:pPr>
              <a:spcBef>
                <a:spcPct val="50000"/>
              </a:spcBef>
            </a:pPr>
            <a:r>
              <a:rPr lang="en-US" sz="1800"/>
              <a:t>                Pyramid of numbers</a:t>
            </a:r>
          </a:p>
        </p:txBody>
      </p:sp>
      <p:sp>
        <p:nvSpPr>
          <p:cNvPr id="22536" name="Text Box 8"/>
          <p:cNvSpPr txBox="1">
            <a:spLocks noChangeArrowheads="1"/>
          </p:cNvSpPr>
          <p:nvPr/>
        </p:nvSpPr>
        <p:spPr bwMode="auto">
          <a:xfrm>
            <a:off x="6248400" y="6096000"/>
            <a:ext cx="2057400" cy="641350"/>
          </a:xfrm>
          <a:prstGeom prst="rect">
            <a:avLst/>
          </a:prstGeom>
          <a:solidFill>
            <a:schemeClr val="bg1"/>
          </a:solidFill>
          <a:ln w="9525">
            <a:noFill/>
            <a:miter lim="800000"/>
            <a:headEnd/>
            <a:tailEnd/>
          </a:ln>
          <a:effectLst/>
        </p:spPr>
        <p:txBody>
          <a:bodyPr>
            <a:spAutoFit/>
          </a:bodyPr>
          <a:lstStyle/>
          <a:p>
            <a:pPr>
              <a:spcBef>
                <a:spcPct val="50000"/>
              </a:spcBef>
            </a:pPr>
            <a:r>
              <a:rPr lang="en-US" sz="1800"/>
              <a:t>Pyramid of Biomass</a:t>
            </a:r>
          </a:p>
        </p:txBody>
      </p:sp>
      <p:sp>
        <p:nvSpPr>
          <p:cNvPr id="22537" name="Text Box 9"/>
          <p:cNvSpPr txBox="1">
            <a:spLocks noChangeArrowheads="1"/>
          </p:cNvSpPr>
          <p:nvPr/>
        </p:nvSpPr>
        <p:spPr bwMode="auto">
          <a:xfrm>
            <a:off x="7010400" y="4495800"/>
            <a:ext cx="1905000" cy="366713"/>
          </a:xfrm>
          <a:prstGeom prst="rect">
            <a:avLst/>
          </a:prstGeom>
          <a:noFill/>
          <a:ln w="9525">
            <a:noFill/>
            <a:miter lim="800000"/>
            <a:headEnd/>
            <a:tailEnd/>
          </a:ln>
          <a:effectLst/>
        </p:spPr>
        <p:txBody>
          <a:bodyPr>
            <a:spAutoFit/>
          </a:bodyPr>
          <a:lstStyle/>
          <a:p>
            <a:pPr>
              <a:spcBef>
                <a:spcPct val="50000"/>
              </a:spcBef>
            </a:pPr>
            <a:r>
              <a:rPr lang="en-US" sz="1800"/>
              <a:t>     Producers</a:t>
            </a:r>
          </a:p>
        </p:txBody>
      </p:sp>
      <p:sp>
        <p:nvSpPr>
          <p:cNvPr id="22538" name="Text Box 10"/>
          <p:cNvSpPr txBox="1">
            <a:spLocks noChangeArrowheads="1"/>
          </p:cNvSpPr>
          <p:nvPr/>
        </p:nvSpPr>
        <p:spPr bwMode="auto">
          <a:xfrm>
            <a:off x="6629400" y="1905000"/>
            <a:ext cx="1600200" cy="366713"/>
          </a:xfrm>
          <a:prstGeom prst="rect">
            <a:avLst/>
          </a:prstGeom>
          <a:solidFill>
            <a:schemeClr val="bg1"/>
          </a:solidFill>
          <a:ln w="9525">
            <a:noFill/>
            <a:miter lim="800000"/>
            <a:headEnd/>
            <a:tailEnd/>
          </a:ln>
          <a:effectLst/>
        </p:spPr>
        <p:txBody>
          <a:bodyPr>
            <a:spAutoFit/>
          </a:bodyPr>
          <a:lstStyle/>
          <a:p>
            <a:pPr>
              <a:spcBef>
                <a:spcPct val="50000"/>
              </a:spcBef>
            </a:pPr>
            <a:r>
              <a:rPr lang="en-US" sz="1800"/>
              <a:t>     herbivores</a:t>
            </a:r>
          </a:p>
        </p:txBody>
      </p:sp>
      <p:sp>
        <p:nvSpPr>
          <p:cNvPr id="22540" name="Text Box 12"/>
          <p:cNvSpPr txBox="1">
            <a:spLocks noChangeArrowheads="1"/>
          </p:cNvSpPr>
          <p:nvPr/>
        </p:nvSpPr>
        <p:spPr bwMode="auto">
          <a:xfrm>
            <a:off x="7924800" y="762000"/>
            <a:ext cx="1447800" cy="366713"/>
          </a:xfrm>
          <a:prstGeom prst="rect">
            <a:avLst/>
          </a:prstGeom>
          <a:noFill/>
          <a:ln w="9525">
            <a:noFill/>
            <a:miter lim="800000"/>
            <a:headEnd/>
            <a:tailEnd/>
          </a:ln>
          <a:effectLst/>
        </p:spPr>
        <p:txBody>
          <a:bodyPr>
            <a:spAutoFit/>
          </a:bodyPr>
          <a:lstStyle/>
          <a:p>
            <a:pPr>
              <a:spcBef>
                <a:spcPct val="50000"/>
              </a:spcBef>
            </a:pPr>
            <a:r>
              <a:rPr lang="en-US" sz="1800"/>
              <a:t>carnivores</a:t>
            </a:r>
          </a:p>
        </p:txBody>
      </p:sp>
      <p:sp>
        <p:nvSpPr>
          <p:cNvPr id="22541" name="Text Box 13"/>
          <p:cNvSpPr txBox="1">
            <a:spLocks noChangeArrowheads="1"/>
          </p:cNvSpPr>
          <p:nvPr/>
        </p:nvSpPr>
        <p:spPr bwMode="auto">
          <a:xfrm>
            <a:off x="2362200" y="1828800"/>
            <a:ext cx="1676400" cy="366713"/>
          </a:xfrm>
          <a:prstGeom prst="rect">
            <a:avLst/>
          </a:prstGeom>
          <a:noFill/>
          <a:ln w="9525">
            <a:noFill/>
            <a:miter lim="800000"/>
            <a:headEnd/>
            <a:tailEnd/>
          </a:ln>
          <a:effectLst/>
        </p:spPr>
        <p:txBody>
          <a:bodyPr>
            <a:spAutoFit/>
          </a:bodyPr>
          <a:lstStyle/>
          <a:p>
            <a:pPr>
              <a:spcBef>
                <a:spcPct val="50000"/>
              </a:spcBef>
            </a:pPr>
            <a:r>
              <a:rPr lang="en-US" sz="1800"/>
              <a:t> producers</a:t>
            </a:r>
          </a:p>
        </p:txBody>
      </p:sp>
      <p:sp>
        <p:nvSpPr>
          <p:cNvPr id="22542" name="Text Box 14"/>
          <p:cNvSpPr txBox="1">
            <a:spLocks noChangeArrowheads="1"/>
          </p:cNvSpPr>
          <p:nvPr/>
        </p:nvSpPr>
        <p:spPr bwMode="auto">
          <a:xfrm>
            <a:off x="2286000" y="1295400"/>
            <a:ext cx="1371600" cy="366713"/>
          </a:xfrm>
          <a:prstGeom prst="rect">
            <a:avLst/>
          </a:prstGeom>
          <a:solidFill>
            <a:schemeClr val="bg1"/>
          </a:solidFill>
          <a:ln w="9525">
            <a:noFill/>
            <a:miter lim="800000"/>
            <a:headEnd/>
            <a:tailEnd/>
          </a:ln>
          <a:effectLst/>
        </p:spPr>
        <p:txBody>
          <a:bodyPr>
            <a:spAutoFit/>
          </a:bodyPr>
          <a:lstStyle/>
          <a:p>
            <a:pPr>
              <a:spcBef>
                <a:spcPct val="50000"/>
              </a:spcBef>
            </a:pPr>
            <a:r>
              <a:rPr lang="en-US" sz="1800"/>
              <a:t>herbivores</a:t>
            </a:r>
          </a:p>
        </p:txBody>
      </p:sp>
      <p:sp>
        <p:nvSpPr>
          <p:cNvPr id="22543" name="Text Box 15"/>
          <p:cNvSpPr txBox="1">
            <a:spLocks noChangeArrowheads="1"/>
          </p:cNvSpPr>
          <p:nvPr/>
        </p:nvSpPr>
        <p:spPr bwMode="auto">
          <a:xfrm>
            <a:off x="1981200" y="609600"/>
            <a:ext cx="1295400" cy="366713"/>
          </a:xfrm>
          <a:prstGeom prst="rect">
            <a:avLst/>
          </a:prstGeom>
          <a:noFill/>
          <a:ln w="9525">
            <a:noFill/>
            <a:miter lim="800000"/>
            <a:headEnd/>
            <a:tailEnd/>
          </a:ln>
          <a:effectLst/>
        </p:spPr>
        <p:txBody>
          <a:bodyPr>
            <a:spAutoFit/>
          </a:bodyPr>
          <a:lstStyle/>
          <a:p>
            <a:pPr>
              <a:spcBef>
                <a:spcPct val="50000"/>
              </a:spcBef>
            </a:pPr>
            <a:r>
              <a:rPr lang="en-US" sz="1800"/>
              <a:t>carnivores</a:t>
            </a:r>
          </a:p>
        </p:txBody>
      </p:sp>
      <p:sp>
        <p:nvSpPr>
          <p:cNvPr id="22544" name="Text Box 16"/>
          <p:cNvSpPr txBox="1">
            <a:spLocks noChangeArrowheads="1"/>
          </p:cNvSpPr>
          <p:nvPr/>
        </p:nvSpPr>
        <p:spPr bwMode="auto">
          <a:xfrm>
            <a:off x="2514600" y="381000"/>
            <a:ext cx="2133600" cy="366713"/>
          </a:xfrm>
          <a:prstGeom prst="rect">
            <a:avLst/>
          </a:prstGeom>
          <a:noFill/>
          <a:ln w="9525">
            <a:noFill/>
            <a:miter lim="800000"/>
            <a:headEnd/>
            <a:tailEnd/>
          </a:ln>
          <a:effectLst/>
        </p:spPr>
        <p:txBody>
          <a:bodyPr>
            <a:spAutoFit/>
          </a:bodyPr>
          <a:lstStyle/>
          <a:p>
            <a:pPr>
              <a:spcBef>
                <a:spcPct val="50000"/>
              </a:spcBef>
            </a:pPr>
            <a:r>
              <a:rPr lang="en-US" sz="1800"/>
              <a:t>Top carnivores</a:t>
            </a:r>
          </a:p>
        </p:txBody>
      </p:sp>
      <p:sp>
        <p:nvSpPr>
          <p:cNvPr id="22545" name="Text Box 17"/>
          <p:cNvSpPr txBox="1">
            <a:spLocks noChangeArrowheads="1"/>
          </p:cNvSpPr>
          <p:nvPr/>
        </p:nvSpPr>
        <p:spPr bwMode="auto">
          <a:xfrm>
            <a:off x="3429000" y="6172200"/>
            <a:ext cx="1447800" cy="366713"/>
          </a:xfrm>
          <a:prstGeom prst="rect">
            <a:avLst/>
          </a:prstGeom>
          <a:noFill/>
          <a:ln w="9525">
            <a:noFill/>
            <a:miter lim="800000"/>
            <a:headEnd/>
            <a:tailEnd/>
          </a:ln>
          <a:effectLst/>
        </p:spPr>
        <p:txBody>
          <a:bodyPr>
            <a:spAutoFit/>
          </a:bodyPr>
          <a:lstStyle/>
          <a:p>
            <a:pPr>
              <a:spcBef>
                <a:spcPct val="50000"/>
              </a:spcBef>
            </a:pPr>
            <a:r>
              <a:rPr lang="en-US" sz="1800"/>
              <a:t> Grass 1500</a:t>
            </a:r>
          </a:p>
        </p:txBody>
      </p:sp>
      <p:sp>
        <p:nvSpPr>
          <p:cNvPr id="22546" name="Text Box 18"/>
          <p:cNvSpPr txBox="1">
            <a:spLocks noChangeArrowheads="1"/>
          </p:cNvSpPr>
          <p:nvPr/>
        </p:nvSpPr>
        <p:spPr bwMode="auto">
          <a:xfrm>
            <a:off x="1828800" y="5715000"/>
            <a:ext cx="2133600" cy="366713"/>
          </a:xfrm>
          <a:prstGeom prst="rect">
            <a:avLst/>
          </a:prstGeom>
          <a:noFill/>
          <a:ln w="9525">
            <a:noFill/>
            <a:miter lim="800000"/>
            <a:headEnd/>
            <a:tailEnd/>
          </a:ln>
          <a:effectLst/>
        </p:spPr>
        <p:txBody>
          <a:bodyPr>
            <a:spAutoFit/>
          </a:bodyPr>
          <a:lstStyle/>
          <a:p>
            <a:pPr>
              <a:spcBef>
                <a:spcPct val="50000"/>
              </a:spcBef>
            </a:pPr>
            <a:r>
              <a:rPr lang="en-US" sz="1800"/>
              <a:t> Grasshoppers 200</a:t>
            </a:r>
          </a:p>
        </p:txBody>
      </p:sp>
      <p:sp>
        <p:nvSpPr>
          <p:cNvPr id="22547" name="Text Box 19"/>
          <p:cNvSpPr txBox="1">
            <a:spLocks noChangeArrowheads="1"/>
          </p:cNvSpPr>
          <p:nvPr/>
        </p:nvSpPr>
        <p:spPr bwMode="auto">
          <a:xfrm>
            <a:off x="2133600" y="5181600"/>
            <a:ext cx="1219200" cy="366713"/>
          </a:xfrm>
          <a:prstGeom prst="rect">
            <a:avLst/>
          </a:prstGeom>
          <a:noFill/>
          <a:ln w="9525">
            <a:noFill/>
            <a:miter lim="800000"/>
            <a:headEnd/>
            <a:tailEnd/>
          </a:ln>
          <a:effectLst/>
        </p:spPr>
        <p:txBody>
          <a:bodyPr>
            <a:spAutoFit/>
          </a:bodyPr>
          <a:lstStyle/>
          <a:p>
            <a:pPr>
              <a:spcBef>
                <a:spcPct val="50000"/>
              </a:spcBef>
            </a:pPr>
            <a:r>
              <a:rPr lang="en-US" sz="1800"/>
              <a:t>Robins 90</a:t>
            </a:r>
          </a:p>
        </p:txBody>
      </p:sp>
      <p:sp>
        <p:nvSpPr>
          <p:cNvPr id="22548" name="Text Box 20"/>
          <p:cNvSpPr txBox="1">
            <a:spLocks noChangeArrowheads="1"/>
          </p:cNvSpPr>
          <p:nvPr/>
        </p:nvSpPr>
        <p:spPr bwMode="auto">
          <a:xfrm>
            <a:off x="2895600" y="4724400"/>
            <a:ext cx="1219200" cy="366713"/>
          </a:xfrm>
          <a:prstGeom prst="rect">
            <a:avLst/>
          </a:prstGeom>
          <a:noFill/>
          <a:ln w="9525">
            <a:noFill/>
            <a:miter lim="800000"/>
            <a:headEnd/>
            <a:tailEnd/>
          </a:ln>
          <a:effectLst/>
        </p:spPr>
        <p:txBody>
          <a:bodyPr>
            <a:spAutoFit/>
          </a:bodyPr>
          <a:lstStyle/>
          <a:p>
            <a:pPr>
              <a:spcBef>
                <a:spcPct val="50000"/>
              </a:spcBef>
            </a:pPr>
            <a:r>
              <a:rPr lang="en-US" sz="1800"/>
              <a:t>Hawk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792162"/>
          </a:xfrm>
        </p:spPr>
        <p:txBody>
          <a:bodyPr/>
          <a:lstStyle/>
          <a:p>
            <a:r>
              <a:rPr lang="en-US" sz="1800" b="1" dirty="0"/>
              <a:t>1. </a:t>
            </a:r>
            <a:r>
              <a:rPr lang="en-US" sz="1800" dirty="0"/>
              <a:t>What is the source of energy for all of the ecological pyramids </a:t>
            </a:r>
            <a:r>
              <a:rPr lang="en-US" sz="1800" dirty="0" smtClean="0"/>
              <a:t>shown?</a:t>
            </a:r>
            <a:r>
              <a:rPr lang="en-US" sz="1800" dirty="0"/>
              <a:t/>
            </a:r>
            <a:br>
              <a:rPr lang="en-US" sz="1800" dirty="0"/>
            </a:br>
            <a:endParaRPr lang="en-US" sz="1800" dirty="0"/>
          </a:p>
        </p:txBody>
      </p:sp>
      <p:sp>
        <p:nvSpPr>
          <p:cNvPr id="24579" name="Rectangle 3"/>
          <p:cNvSpPr>
            <a:spLocks noGrp="1" noChangeArrowheads="1"/>
          </p:cNvSpPr>
          <p:nvPr>
            <p:ph type="body" idx="1"/>
          </p:nvPr>
        </p:nvSpPr>
        <p:spPr>
          <a:xfrm>
            <a:off x="381000" y="3200400"/>
            <a:ext cx="8229600" cy="3505199"/>
          </a:xfrm>
        </p:spPr>
        <p:txBody>
          <a:bodyPr/>
          <a:lstStyle/>
          <a:p>
            <a:endParaRPr lang="en-US" dirty="0"/>
          </a:p>
          <a:p>
            <a:pPr>
              <a:buFontTx/>
              <a:buNone/>
            </a:pPr>
            <a:r>
              <a:rPr lang="en-US" sz="2400" b="1" dirty="0"/>
              <a:t>    </a:t>
            </a:r>
            <a:endParaRPr lang="en-US" sz="2400" b="1" dirty="0" smtClean="0"/>
          </a:p>
          <a:p>
            <a:pPr>
              <a:buFontTx/>
              <a:buNone/>
            </a:pPr>
            <a:endParaRPr lang="en-US" sz="2400" b="1" dirty="0" smtClean="0"/>
          </a:p>
          <a:p>
            <a:pPr>
              <a:buFontTx/>
              <a:buNone/>
            </a:pPr>
            <a:endParaRPr lang="en-US" sz="2400" b="1" dirty="0"/>
          </a:p>
          <a:p>
            <a:pPr>
              <a:buFontTx/>
              <a:buNone/>
            </a:pPr>
            <a:endParaRPr lang="en-US" sz="2400" b="1" dirty="0" smtClean="0"/>
          </a:p>
          <a:p>
            <a:pPr>
              <a:buFontTx/>
              <a:buNone/>
            </a:pPr>
            <a:r>
              <a:rPr lang="en-US" sz="1800" b="1" dirty="0" smtClean="0"/>
              <a:t>2</a:t>
            </a:r>
            <a:r>
              <a:rPr lang="en-US" sz="1800" b="1" dirty="0"/>
              <a:t>. </a:t>
            </a:r>
            <a:r>
              <a:rPr lang="en-US" sz="1800" dirty="0"/>
              <a:t>In general, what kind of organism makes up the base of the pyramid of energy?  Provide some specific examples</a:t>
            </a:r>
            <a:r>
              <a:rPr lang="en-US" sz="1800" dirty="0" smtClean="0"/>
              <a:t>.</a:t>
            </a:r>
            <a:endParaRPr lang="en-US" sz="2400" dirty="0"/>
          </a:p>
          <a:p>
            <a:endParaRPr lang="en-US" sz="2400" dirty="0"/>
          </a:p>
        </p:txBody>
      </p:sp>
      <p:pic>
        <p:nvPicPr>
          <p:cNvPr id="24580" name="Picture 4"/>
          <p:cNvPicPr>
            <a:picLocks noChangeAspect="1" noChangeArrowheads="1"/>
          </p:cNvPicPr>
          <p:nvPr/>
        </p:nvPicPr>
        <p:blipFill>
          <a:blip r:embed="rId3" cstate="print"/>
          <a:srcRect/>
          <a:stretch>
            <a:fillRect/>
          </a:stretch>
        </p:blipFill>
        <p:spPr bwMode="auto">
          <a:xfrm>
            <a:off x="2397015" y="838199"/>
            <a:ext cx="6130816" cy="464820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792162"/>
          </a:xfrm>
        </p:spPr>
        <p:txBody>
          <a:bodyPr/>
          <a:lstStyle/>
          <a:p>
            <a:r>
              <a:rPr lang="en-US" sz="1800" b="1" dirty="0"/>
              <a:t>1. </a:t>
            </a:r>
            <a:r>
              <a:rPr lang="en-US" sz="1800" dirty="0"/>
              <a:t>What is the source of energy for all of the ecological pyramids </a:t>
            </a:r>
            <a:r>
              <a:rPr lang="en-US" sz="1800" dirty="0" smtClean="0"/>
              <a:t>shown?</a:t>
            </a:r>
            <a:r>
              <a:rPr lang="en-US" sz="1800" dirty="0"/>
              <a:t/>
            </a:r>
            <a:br>
              <a:rPr lang="en-US" sz="1800" dirty="0"/>
            </a:br>
            <a:endParaRPr lang="en-US" sz="1800" dirty="0"/>
          </a:p>
        </p:txBody>
      </p:sp>
      <p:sp>
        <p:nvSpPr>
          <p:cNvPr id="24579" name="Rectangle 3"/>
          <p:cNvSpPr>
            <a:spLocks noGrp="1" noChangeArrowheads="1"/>
          </p:cNvSpPr>
          <p:nvPr>
            <p:ph type="body" idx="1"/>
          </p:nvPr>
        </p:nvSpPr>
        <p:spPr>
          <a:xfrm>
            <a:off x="381000" y="3200400"/>
            <a:ext cx="8229600" cy="3505199"/>
          </a:xfrm>
        </p:spPr>
        <p:txBody>
          <a:bodyPr/>
          <a:lstStyle/>
          <a:p>
            <a:r>
              <a:rPr lang="en-US" dirty="0"/>
              <a:t>The sun</a:t>
            </a:r>
          </a:p>
          <a:p>
            <a:endParaRPr lang="en-US" dirty="0"/>
          </a:p>
          <a:p>
            <a:pPr>
              <a:buFontTx/>
              <a:buNone/>
            </a:pPr>
            <a:r>
              <a:rPr lang="en-US" sz="2400" b="1" dirty="0"/>
              <a:t>    </a:t>
            </a:r>
            <a:endParaRPr lang="en-US" sz="2400" b="1" dirty="0" smtClean="0"/>
          </a:p>
          <a:p>
            <a:pPr>
              <a:buFontTx/>
              <a:buNone/>
            </a:pPr>
            <a:endParaRPr lang="en-US" sz="2400" b="1" dirty="0"/>
          </a:p>
          <a:p>
            <a:pPr>
              <a:buFontTx/>
              <a:buNone/>
            </a:pPr>
            <a:endParaRPr lang="en-US" sz="2400" b="1" dirty="0" smtClean="0"/>
          </a:p>
          <a:p>
            <a:pPr>
              <a:buFontTx/>
              <a:buNone/>
            </a:pPr>
            <a:r>
              <a:rPr lang="en-US" sz="1800" b="1" dirty="0" smtClean="0"/>
              <a:t>2</a:t>
            </a:r>
            <a:r>
              <a:rPr lang="en-US" sz="1800" b="1" dirty="0"/>
              <a:t>. </a:t>
            </a:r>
            <a:r>
              <a:rPr lang="en-US" sz="1800" dirty="0"/>
              <a:t>In general, what kind of organism makes up the base of the pyramid of energy?  Provide some specific examples</a:t>
            </a:r>
            <a:r>
              <a:rPr lang="en-US" sz="1800" dirty="0" smtClean="0"/>
              <a:t>.</a:t>
            </a:r>
            <a:endParaRPr lang="en-US" sz="2400" dirty="0"/>
          </a:p>
          <a:p>
            <a:r>
              <a:rPr lang="en-US" sz="2400" dirty="0" err="1"/>
              <a:t>Autotrophs</a:t>
            </a:r>
            <a:r>
              <a:rPr lang="en-US" sz="2400" dirty="0"/>
              <a:t>/producers, such as grass, trees, or algae</a:t>
            </a:r>
          </a:p>
          <a:p>
            <a:endParaRPr lang="en-US" sz="2400" dirty="0"/>
          </a:p>
        </p:txBody>
      </p:sp>
      <p:pic>
        <p:nvPicPr>
          <p:cNvPr id="24580" name="Picture 4"/>
          <p:cNvPicPr>
            <a:picLocks noChangeAspect="1" noChangeArrowheads="1"/>
          </p:cNvPicPr>
          <p:nvPr/>
        </p:nvPicPr>
        <p:blipFill>
          <a:blip r:embed="rId3" cstate="print"/>
          <a:srcRect/>
          <a:stretch>
            <a:fillRect/>
          </a:stretch>
        </p:blipFill>
        <p:spPr bwMode="auto">
          <a:xfrm>
            <a:off x="2397015" y="838199"/>
            <a:ext cx="6130816" cy="464820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715962"/>
          </a:xfrm>
        </p:spPr>
        <p:txBody>
          <a:bodyPr/>
          <a:lstStyle/>
          <a:p>
            <a:r>
              <a:rPr lang="en-US" sz="1800" b="1" dirty="0"/>
              <a:t>3. </a:t>
            </a:r>
            <a:r>
              <a:rPr lang="en-US" sz="1800" dirty="0"/>
              <a:t>Examine the pyramid of </a:t>
            </a:r>
            <a:r>
              <a:rPr lang="en-US" sz="1800" dirty="0" smtClean="0"/>
              <a:t>energy. </a:t>
            </a:r>
            <a:r>
              <a:rPr lang="en-US" sz="1800" dirty="0"/>
              <a:t>Explain why only about 10% of the energy available at one </a:t>
            </a:r>
            <a:r>
              <a:rPr lang="en-US" sz="1800" dirty="0" err="1"/>
              <a:t>trophic</a:t>
            </a:r>
            <a:r>
              <a:rPr lang="en-US" sz="1800" dirty="0"/>
              <a:t> level is transferred to the next higher </a:t>
            </a:r>
            <a:r>
              <a:rPr lang="en-US" sz="1800" dirty="0" err="1"/>
              <a:t>trophic</a:t>
            </a:r>
            <a:r>
              <a:rPr lang="en-US" sz="1800" dirty="0"/>
              <a:t> level.</a:t>
            </a:r>
            <a:r>
              <a:rPr lang="en-US" sz="2400" dirty="0"/>
              <a:t/>
            </a:r>
            <a:br>
              <a:rPr lang="en-US" sz="2400" dirty="0"/>
            </a:br>
            <a:endParaRPr lang="en-US" sz="2400" dirty="0"/>
          </a:p>
        </p:txBody>
      </p:sp>
      <p:pic>
        <p:nvPicPr>
          <p:cNvPr id="26628" name="Picture 4"/>
          <p:cNvPicPr>
            <a:picLocks noChangeAspect="1" noChangeArrowheads="1"/>
          </p:cNvPicPr>
          <p:nvPr/>
        </p:nvPicPr>
        <p:blipFill>
          <a:blip r:embed="rId3" cstate="print"/>
          <a:srcRect/>
          <a:stretch>
            <a:fillRect/>
          </a:stretch>
        </p:blipFill>
        <p:spPr bwMode="auto">
          <a:xfrm>
            <a:off x="2133600" y="762000"/>
            <a:ext cx="5624513" cy="25513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715962"/>
          </a:xfrm>
        </p:spPr>
        <p:txBody>
          <a:bodyPr/>
          <a:lstStyle/>
          <a:p>
            <a:r>
              <a:rPr lang="en-US" sz="1800" b="1" dirty="0"/>
              <a:t>3. </a:t>
            </a:r>
            <a:r>
              <a:rPr lang="en-US" sz="1800" dirty="0"/>
              <a:t>Examine the pyramid of </a:t>
            </a:r>
            <a:r>
              <a:rPr lang="en-US" sz="1800" dirty="0" smtClean="0"/>
              <a:t>energy. </a:t>
            </a:r>
            <a:r>
              <a:rPr lang="en-US" sz="1800" dirty="0"/>
              <a:t>Explain why only about 10% of the energy available at one </a:t>
            </a:r>
            <a:r>
              <a:rPr lang="en-US" sz="1800" dirty="0" err="1"/>
              <a:t>trophic</a:t>
            </a:r>
            <a:r>
              <a:rPr lang="en-US" sz="1800" dirty="0"/>
              <a:t> level is transferred to the next higher </a:t>
            </a:r>
            <a:r>
              <a:rPr lang="en-US" sz="1800" dirty="0" err="1"/>
              <a:t>trophic</a:t>
            </a:r>
            <a:r>
              <a:rPr lang="en-US" sz="1800" dirty="0"/>
              <a:t> level.</a:t>
            </a:r>
            <a:r>
              <a:rPr lang="en-US" sz="2400" dirty="0"/>
              <a:t/>
            </a:r>
            <a:br>
              <a:rPr lang="en-US" sz="2400" dirty="0"/>
            </a:br>
            <a:endParaRPr lang="en-US" sz="2400" dirty="0"/>
          </a:p>
        </p:txBody>
      </p:sp>
      <p:sp>
        <p:nvSpPr>
          <p:cNvPr id="26627" name="Rectangle 3"/>
          <p:cNvSpPr>
            <a:spLocks noGrp="1" noChangeArrowheads="1"/>
          </p:cNvSpPr>
          <p:nvPr>
            <p:ph type="body" idx="1"/>
          </p:nvPr>
        </p:nvSpPr>
        <p:spPr>
          <a:xfrm>
            <a:off x="457200" y="3276600"/>
            <a:ext cx="8229600" cy="3276600"/>
          </a:xfrm>
        </p:spPr>
        <p:txBody>
          <a:bodyPr/>
          <a:lstStyle/>
          <a:p>
            <a:r>
              <a:rPr lang="en-US" dirty="0"/>
              <a:t>Not all of the available food is eaten.  </a:t>
            </a:r>
          </a:p>
          <a:p>
            <a:r>
              <a:rPr lang="en-US" dirty="0"/>
              <a:t>Not all of the food eaten is digested.  </a:t>
            </a:r>
          </a:p>
          <a:p>
            <a:r>
              <a:rPr lang="en-US" dirty="0"/>
              <a:t>Some of the energy in digested food is used for metabolism (chemical reactions used for life).  </a:t>
            </a:r>
          </a:p>
          <a:p>
            <a:r>
              <a:rPr lang="en-US" dirty="0"/>
              <a:t>A lot of the energy is lost as heat.</a:t>
            </a:r>
          </a:p>
        </p:txBody>
      </p:sp>
      <p:pic>
        <p:nvPicPr>
          <p:cNvPr id="26628" name="Picture 4"/>
          <p:cNvPicPr>
            <a:picLocks noChangeAspect="1" noChangeArrowheads="1"/>
          </p:cNvPicPr>
          <p:nvPr/>
        </p:nvPicPr>
        <p:blipFill>
          <a:blip r:embed="rId3" cstate="print"/>
          <a:srcRect/>
          <a:stretch>
            <a:fillRect/>
          </a:stretch>
        </p:blipFill>
        <p:spPr bwMode="auto">
          <a:xfrm>
            <a:off x="2133600" y="762000"/>
            <a:ext cx="5624513" cy="255138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6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p:cNvPicPr>
            <a:picLocks noChangeAspect="1" noChangeArrowheads="1"/>
          </p:cNvPicPr>
          <p:nvPr/>
        </p:nvPicPr>
        <p:blipFill>
          <a:blip r:embed="rId3" cstate="print"/>
          <a:srcRect/>
          <a:stretch>
            <a:fillRect/>
          </a:stretch>
        </p:blipFill>
        <p:spPr bwMode="auto">
          <a:xfrm>
            <a:off x="1219200" y="2438400"/>
            <a:ext cx="6602413" cy="3810000"/>
          </a:xfrm>
          <a:prstGeom prst="rect">
            <a:avLst/>
          </a:prstGeom>
          <a:noFill/>
          <a:ln w="9525">
            <a:noFill/>
            <a:miter lim="800000"/>
            <a:headEnd/>
            <a:tailEnd/>
          </a:ln>
        </p:spPr>
      </p:pic>
      <p:sp>
        <p:nvSpPr>
          <p:cNvPr id="30722" name="Rectangle 2"/>
          <p:cNvSpPr>
            <a:spLocks noGrp="1" noChangeArrowheads="1"/>
          </p:cNvSpPr>
          <p:nvPr>
            <p:ph type="title"/>
          </p:nvPr>
        </p:nvSpPr>
        <p:spPr>
          <a:xfrm>
            <a:off x="152400" y="457200"/>
            <a:ext cx="8991600" cy="1143000"/>
          </a:xfrm>
        </p:spPr>
        <p:txBody>
          <a:bodyPr/>
          <a:lstStyle/>
          <a:p>
            <a:pPr algn="l"/>
            <a:r>
              <a:rPr lang="en-US" sz="1800" b="1" dirty="0" smtClean="0"/>
              <a:t>4. </a:t>
            </a:r>
            <a:r>
              <a:rPr lang="en-US" sz="1800" dirty="0"/>
              <a:t>Suppose an ecosystem has a greater number of individual herbivores than individual producers. How would this affect the shape of the ecosystem’s pyramid of numbers?</a:t>
            </a:r>
            <a:r>
              <a:rPr lang="en-US" sz="4000" dirty="0"/>
              <a:t/>
            </a:r>
            <a:br>
              <a:rPr lang="en-US" sz="4000" dirty="0"/>
            </a:br>
            <a:endParaRPr lang="en-US" sz="4000" dirty="0"/>
          </a:p>
        </p:txBody>
      </p:sp>
      <p:sp>
        <p:nvSpPr>
          <p:cNvPr id="30723" name="Rectangle 3"/>
          <p:cNvSpPr>
            <a:spLocks noGrp="1" noChangeArrowheads="1"/>
          </p:cNvSpPr>
          <p:nvPr>
            <p:ph type="body" idx="1"/>
          </p:nvPr>
        </p:nvSpPr>
        <p:spPr>
          <a:xfrm>
            <a:off x="152400" y="1066801"/>
            <a:ext cx="8839200" cy="762000"/>
          </a:xfrm>
        </p:spPr>
        <p:txBody>
          <a:bodyPr/>
          <a:lstStyle/>
          <a:p>
            <a:r>
              <a:rPr lang="en-US" sz="1800" dirty="0"/>
              <a:t>The pyramid would be inverted – the top level would be wider than the bottom.</a:t>
            </a:r>
          </a:p>
          <a:p>
            <a:r>
              <a:rPr lang="en-US" sz="1800" dirty="0"/>
              <a:t>Example: ants on an acacia tree.</a:t>
            </a:r>
          </a:p>
          <a:p>
            <a:pPr marL="0" indent="457200">
              <a:buFontTx/>
              <a:buNone/>
            </a:pPr>
            <a:endParaRPr lang="en-US" dirty="0" smtClean="0"/>
          </a:p>
          <a:p>
            <a:pPr marL="0" indent="0">
              <a:buFontTx/>
              <a:buNone/>
            </a:pPr>
            <a:endParaRPr lang="en-US" sz="2400" dirty="0" smtClean="0"/>
          </a:p>
          <a:p>
            <a:pPr marL="0" indent="0">
              <a:buFontTx/>
              <a:buNone/>
            </a:pPr>
            <a:endParaRPr lang="en-US" sz="2400" dirty="0"/>
          </a:p>
          <a:p>
            <a:pPr marL="0" indent="0">
              <a:buFontTx/>
              <a:buNone/>
            </a:pPr>
            <a:endParaRPr lang="en-US" sz="2400" dirty="0" smtClean="0"/>
          </a:p>
          <a:p>
            <a:pPr marL="0" indent="0">
              <a:buFontTx/>
              <a:buNone/>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z="2400" b="1" dirty="0" smtClean="0"/>
              <a:t>5. </a:t>
            </a:r>
            <a:r>
              <a:rPr lang="en-US" sz="2400" dirty="0"/>
              <a:t>Explain how biomass is calculated.</a:t>
            </a:r>
            <a:br>
              <a:rPr lang="en-US" sz="2400" dirty="0"/>
            </a:br>
            <a:endParaRPr lang="en-US" sz="2400" dirty="0"/>
          </a:p>
        </p:txBody>
      </p:sp>
      <p:sp>
        <p:nvSpPr>
          <p:cNvPr id="32771" name="Rectangle 3"/>
          <p:cNvSpPr>
            <a:spLocks noGrp="1" noChangeArrowheads="1"/>
          </p:cNvSpPr>
          <p:nvPr>
            <p:ph type="body" idx="1"/>
          </p:nvPr>
        </p:nvSpPr>
        <p:spPr/>
        <p:txBody>
          <a:bodyPr/>
          <a:lstStyle/>
          <a:p>
            <a:r>
              <a:rPr lang="en-US"/>
              <a:t>The average weight of a species is determined and then multiplied by the estimated number of organisms within the population at that level.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endParaRPr lang="en-US"/>
          </a:p>
        </p:txBody>
      </p:sp>
      <p:pic>
        <p:nvPicPr>
          <p:cNvPr id="75780" name="Picture 4"/>
          <p:cNvPicPr>
            <a:picLocks noGrp="1" noChangeAspect="1" noChangeArrowheads="1"/>
          </p:cNvPicPr>
          <p:nvPr>
            <p:ph type="body" idx="1"/>
          </p:nvPr>
        </p:nvPicPr>
        <p:blipFill>
          <a:blip r:embed="rId3" cstate="print"/>
          <a:srcRect/>
          <a:stretch>
            <a:fillRect/>
          </a:stretch>
        </p:blipFill>
        <p:spPr>
          <a:xfrm>
            <a:off x="0" y="-17463"/>
            <a:ext cx="9144000" cy="6875463"/>
          </a:xfrm>
          <a:noFill/>
          <a:ln/>
        </p:spPr>
      </p:pic>
      <p:sp>
        <p:nvSpPr>
          <p:cNvPr id="75783" name="Rectangle 7"/>
          <p:cNvSpPr>
            <a:spLocks noChangeArrowheads="1"/>
          </p:cNvSpPr>
          <p:nvPr/>
        </p:nvSpPr>
        <p:spPr bwMode="auto">
          <a:xfrm>
            <a:off x="6862763" y="0"/>
            <a:ext cx="1519237" cy="641350"/>
          </a:xfrm>
          <a:prstGeom prst="rect">
            <a:avLst/>
          </a:prstGeom>
          <a:noFill/>
          <a:ln w="9525">
            <a:noFill/>
            <a:miter lim="800000"/>
            <a:headEnd/>
            <a:tailEnd/>
          </a:ln>
          <a:effectLst/>
        </p:spPr>
        <p:txBody>
          <a:bodyPr>
            <a:spAutoFit/>
          </a:bodyPr>
          <a:lstStyle/>
          <a:p>
            <a:r>
              <a:rPr lang="en-US" sz="1800" b="1"/>
              <a:t>Burning of</a:t>
            </a:r>
          </a:p>
          <a:p>
            <a:r>
              <a:rPr lang="en-US" sz="1800" b="1"/>
              <a:t>fossil fuels</a:t>
            </a:r>
          </a:p>
        </p:txBody>
      </p:sp>
      <p:sp>
        <p:nvSpPr>
          <p:cNvPr id="75784" name="Rectangle 8"/>
          <p:cNvSpPr>
            <a:spLocks noChangeArrowheads="1"/>
          </p:cNvSpPr>
          <p:nvPr/>
        </p:nvSpPr>
        <p:spPr bwMode="auto">
          <a:xfrm>
            <a:off x="7543800" y="3581400"/>
            <a:ext cx="1600200" cy="641350"/>
          </a:xfrm>
          <a:prstGeom prst="rect">
            <a:avLst/>
          </a:prstGeom>
          <a:noFill/>
          <a:ln w="9525">
            <a:noFill/>
            <a:miter lim="800000"/>
            <a:headEnd/>
            <a:tailEnd/>
          </a:ln>
          <a:effectLst/>
        </p:spPr>
        <p:txBody>
          <a:bodyPr>
            <a:spAutoFit/>
          </a:bodyPr>
          <a:lstStyle/>
          <a:p>
            <a:r>
              <a:rPr lang="en-US" sz="1800" b="1"/>
              <a:t>Industry and</a:t>
            </a:r>
          </a:p>
          <a:p>
            <a:r>
              <a:rPr lang="en-US" sz="1800" b="1"/>
              <a:t>agriculture</a:t>
            </a:r>
          </a:p>
        </p:txBody>
      </p:sp>
      <p:sp>
        <p:nvSpPr>
          <p:cNvPr id="75785" name="Rectangle 9"/>
          <p:cNvSpPr>
            <a:spLocks noChangeArrowheads="1"/>
          </p:cNvSpPr>
          <p:nvPr/>
        </p:nvSpPr>
        <p:spPr bwMode="auto">
          <a:xfrm>
            <a:off x="6019800" y="4572000"/>
            <a:ext cx="2571750" cy="366713"/>
          </a:xfrm>
          <a:prstGeom prst="rect">
            <a:avLst/>
          </a:prstGeom>
          <a:solidFill>
            <a:schemeClr val="bg1"/>
          </a:solidFill>
          <a:ln w="9525">
            <a:noFill/>
            <a:miter lim="800000"/>
            <a:headEnd/>
            <a:tailEnd/>
          </a:ln>
          <a:effectLst/>
        </p:spPr>
        <p:txBody>
          <a:bodyPr wrap="none">
            <a:spAutoFit/>
          </a:bodyPr>
          <a:lstStyle/>
          <a:p>
            <a:r>
              <a:rPr lang="en-US" sz="1800" b="1"/>
              <a:t>Death, decomposition</a:t>
            </a:r>
          </a:p>
        </p:txBody>
      </p:sp>
      <p:sp>
        <p:nvSpPr>
          <p:cNvPr id="75786" name="Rectangle 10"/>
          <p:cNvSpPr>
            <a:spLocks noChangeArrowheads="1"/>
          </p:cNvSpPr>
          <p:nvPr/>
        </p:nvSpPr>
        <p:spPr bwMode="auto">
          <a:xfrm>
            <a:off x="5562600" y="5943600"/>
            <a:ext cx="3581400" cy="641350"/>
          </a:xfrm>
          <a:prstGeom prst="rect">
            <a:avLst/>
          </a:prstGeom>
          <a:noFill/>
          <a:ln w="9525">
            <a:noFill/>
            <a:miter lim="800000"/>
            <a:headEnd/>
            <a:tailEnd/>
          </a:ln>
          <a:effectLst/>
        </p:spPr>
        <p:txBody>
          <a:bodyPr>
            <a:spAutoFit/>
          </a:bodyPr>
          <a:lstStyle/>
          <a:p>
            <a:r>
              <a:rPr lang="en-US" sz="1800" b="1"/>
              <a:t>Carbon compounds converted</a:t>
            </a:r>
          </a:p>
          <a:p>
            <a:r>
              <a:rPr lang="en-US" sz="1800" b="1"/>
              <a:t>to fossil fuels</a:t>
            </a:r>
          </a:p>
        </p:txBody>
      </p:sp>
      <p:sp>
        <p:nvSpPr>
          <p:cNvPr id="75787" name="Rectangle 11"/>
          <p:cNvSpPr>
            <a:spLocks noChangeArrowheads="1"/>
          </p:cNvSpPr>
          <p:nvPr/>
        </p:nvSpPr>
        <p:spPr bwMode="auto">
          <a:xfrm>
            <a:off x="3124200" y="3124200"/>
            <a:ext cx="1695450" cy="336550"/>
          </a:xfrm>
          <a:prstGeom prst="rect">
            <a:avLst/>
          </a:prstGeom>
          <a:noFill/>
          <a:ln w="9525">
            <a:noFill/>
            <a:miter lim="800000"/>
            <a:headEnd/>
            <a:tailEnd/>
          </a:ln>
          <a:effectLst/>
        </p:spPr>
        <p:txBody>
          <a:bodyPr wrap="none">
            <a:spAutoFit/>
          </a:bodyPr>
          <a:lstStyle/>
          <a:p>
            <a:r>
              <a:rPr lang="en-US" sz="1600" b="1" dirty="0">
                <a:solidFill>
                  <a:srgbClr val="7030A0"/>
                </a:solidFill>
              </a:rPr>
              <a:t>Photosynthesis</a:t>
            </a:r>
          </a:p>
        </p:txBody>
      </p:sp>
      <p:sp>
        <p:nvSpPr>
          <p:cNvPr id="75788" name="Rectangle 12"/>
          <p:cNvSpPr>
            <a:spLocks noChangeArrowheads="1"/>
          </p:cNvSpPr>
          <p:nvPr/>
        </p:nvSpPr>
        <p:spPr bwMode="auto">
          <a:xfrm>
            <a:off x="3581400" y="3886200"/>
            <a:ext cx="1301750" cy="336550"/>
          </a:xfrm>
          <a:prstGeom prst="rect">
            <a:avLst/>
          </a:prstGeom>
          <a:noFill/>
          <a:ln w="9525">
            <a:noFill/>
            <a:miter lim="800000"/>
            <a:headEnd/>
            <a:tailEnd/>
          </a:ln>
          <a:effectLst/>
        </p:spPr>
        <p:txBody>
          <a:bodyPr wrap="none">
            <a:spAutoFit/>
          </a:bodyPr>
          <a:lstStyle/>
          <a:p>
            <a:r>
              <a:rPr lang="en-US" sz="1600" b="1" dirty="0">
                <a:solidFill>
                  <a:srgbClr val="7030A0"/>
                </a:solidFill>
              </a:rPr>
              <a:t>Respiration</a:t>
            </a:r>
          </a:p>
        </p:txBody>
      </p:sp>
      <p:sp>
        <p:nvSpPr>
          <p:cNvPr id="75789" name="Rectangle 13"/>
          <p:cNvSpPr>
            <a:spLocks noChangeArrowheads="1"/>
          </p:cNvSpPr>
          <p:nvPr/>
        </p:nvSpPr>
        <p:spPr bwMode="auto">
          <a:xfrm>
            <a:off x="1295400" y="2819400"/>
            <a:ext cx="1371600" cy="581025"/>
          </a:xfrm>
          <a:prstGeom prst="rect">
            <a:avLst/>
          </a:prstGeom>
          <a:noFill/>
          <a:ln w="9525">
            <a:noFill/>
            <a:miter lim="800000"/>
            <a:headEnd/>
            <a:tailEnd/>
          </a:ln>
          <a:effectLst/>
        </p:spPr>
        <p:txBody>
          <a:bodyPr>
            <a:spAutoFit/>
          </a:bodyPr>
          <a:lstStyle/>
          <a:p>
            <a:r>
              <a:rPr lang="en-US" sz="1600" b="1"/>
              <a:t>CO2 in</a:t>
            </a:r>
          </a:p>
          <a:p>
            <a:r>
              <a:rPr lang="en-US" sz="1600" b="1"/>
              <a:t>atmosphere</a:t>
            </a:r>
          </a:p>
        </p:txBody>
      </p:sp>
      <p:sp>
        <p:nvSpPr>
          <p:cNvPr id="75790" name="Rectangle 14"/>
          <p:cNvSpPr>
            <a:spLocks noChangeArrowheads="1"/>
          </p:cNvSpPr>
          <p:nvPr/>
        </p:nvSpPr>
        <p:spPr bwMode="auto">
          <a:xfrm>
            <a:off x="0" y="3505200"/>
            <a:ext cx="1416050" cy="336550"/>
          </a:xfrm>
          <a:prstGeom prst="rect">
            <a:avLst/>
          </a:prstGeom>
          <a:noFill/>
          <a:ln w="9525">
            <a:noFill/>
            <a:miter lim="800000"/>
            <a:headEnd/>
            <a:tailEnd/>
          </a:ln>
          <a:effectLst/>
        </p:spPr>
        <p:txBody>
          <a:bodyPr wrap="none">
            <a:spAutoFit/>
          </a:bodyPr>
          <a:lstStyle/>
          <a:p>
            <a:r>
              <a:rPr lang="en-US" sz="1600" b="1"/>
              <a:t>Precipitation</a:t>
            </a:r>
          </a:p>
        </p:txBody>
      </p:sp>
      <p:sp>
        <p:nvSpPr>
          <p:cNvPr id="75791" name="Rectangle 15"/>
          <p:cNvSpPr>
            <a:spLocks noChangeArrowheads="1"/>
          </p:cNvSpPr>
          <p:nvPr/>
        </p:nvSpPr>
        <p:spPr bwMode="auto">
          <a:xfrm>
            <a:off x="1066800" y="4672013"/>
            <a:ext cx="1065213" cy="336550"/>
          </a:xfrm>
          <a:prstGeom prst="rect">
            <a:avLst/>
          </a:prstGeom>
          <a:noFill/>
          <a:ln w="9525">
            <a:noFill/>
            <a:miter lim="800000"/>
            <a:headEnd/>
            <a:tailEnd/>
          </a:ln>
          <a:effectLst/>
        </p:spPr>
        <p:txBody>
          <a:bodyPr wrap="none">
            <a:spAutoFit/>
          </a:bodyPr>
          <a:lstStyle/>
          <a:p>
            <a:r>
              <a:rPr lang="en-US" sz="1600" b="1" dirty="0">
                <a:solidFill>
                  <a:srgbClr val="7030A0"/>
                </a:solidFill>
              </a:rPr>
              <a:t>Diffusion</a:t>
            </a:r>
          </a:p>
        </p:txBody>
      </p:sp>
      <p:sp>
        <p:nvSpPr>
          <p:cNvPr id="75792" name="Rectangle 16"/>
          <p:cNvSpPr>
            <a:spLocks noChangeArrowheads="1"/>
          </p:cNvSpPr>
          <p:nvPr/>
        </p:nvSpPr>
        <p:spPr bwMode="auto">
          <a:xfrm>
            <a:off x="0" y="5943600"/>
            <a:ext cx="2590800" cy="581025"/>
          </a:xfrm>
          <a:prstGeom prst="rect">
            <a:avLst/>
          </a:prstGeom>
          <a:noFill/>
          <a:ln w="9525">
            <a:noFill/>
            <a:miter lim="800000"/>
            <a:headEnd/>
            <a:tailEnd/>
          </a:ln>
          <a:effectLst/>
        </p:spPr>
        <p:txBody>
          <a:bodyPr>
            <a:spAutoFit/>
          </a:bodyPr>
          <a:lstStyle/>
          <a:p>
            <a:r>
              <a:rPr lang="en-US" sz="1600" b="1"/>
              <a:t>Calcium carbonates in</a:t>
            </a:r>
          </a:p>
          <a:p>
            <a:r>
              <a:rPr lang="en-US" sz="1600" b="1"/>
              <a:t>rocks and shells</a:t>
            </a:r>
          </a:p>
        </p:txBody>
      </p:sp>
      <p:sp>
        <p:nvSpPr>
          <p:cNvPr id="75793" name="Rectangle 17"/>
          <p:cNvSpPr>
            <a:spLocks noChangeArrowheads="1"/>
          </p:cNvSpPr>
          <p:nvPr/>
        </p:nvSpPr>
        <p:spPr bwMode="auto">
          <a:xfrm>
            <a:off x="1828800" y="5410200"/>
            <a:ext cx="2422525" cy="336550"/>
          </a:xfrm>
          <a:prstGeom prst="rect">
            <a:avLst/>
          </a:prstGeom>
          <a:noFill/>
          <a:ln w="9525">
            <a:noFill/>
            <a:miter lim="800000"/>
            <a:headEnd/>
            <a:tailEnd/>
          </a:ln>
          <a:effectLst/>
        </p:spPr>
        <p:txBody>
          <a:bodyPr wrap="none">
            <a:spAutoFit/>
          </a:bodyPr>
          <a:lstStyle/>
          <a:p>
            <a:r>
              <a:rPr lang="en-US" sz="1600" b="1"/>
              <a:t>CO2 dissolved in water</a:t>
            </a:r>
          </a:p>
        </p:txBody>
      </p:sp>
      <p:sp>
        <p:nvSpPr>
          <p:cNvPr id="75795" name="Rectangle 19"/>
          <p:cNvSpPr>
            <a:spLocks noChangeArrowheads="1"/>
          </p:cNvSpPr>
          <p:nvPr/>
        </p:nvSpPr>
        <p:spPr bwMode="auto">
          <a:xfrm>
            <a:off x="4114800" y="5029200"/>
            <a:ext cx="1695450" cy="336550"/>
          </a:xfrm>
          <a:prstGeom prst="rect">
            <a:avLst/>
          </a:prstGeom>
          <a:noFill/>
          <a:ln w="9525">
            <a:noFill/>
            <a:miter lim="800000"/>
            <a:headEnd/>
            <a:tailEnd/>
          </a:ln>
          <a:effectLst/>
        </p:spPr>
        <p:txBody>
          <a:bodyPr wrap="none">
            <a:spAutoFit/>
          </a:bodyPr>
          <a:lstStyle/>
          <a:p>
            <a:r>
              <a:rPr lang="en-US" sz="1600" b="1"/>
              <a:t>Photosynthesis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9" name="Picture 5"/>
          <p:cNvPicPr>
            <a:picLocks noChangeAspect="1" noChangeArrowheads="1"/>
          </p:cNvPicPr>
          <p:nvPr/>
        </p:nvPicPr>
        <p:blipFill>
          <a:blip r:embed="rId3" cstate="print"/>
          <a:srcRect/>
          <a:stretch>
            <a:fillRect/>
          </a:stretch>
        </p:blipFill>
        <p:spPr bwMode="auto">
          <a:xfrm>
            <a:off x="3429000" y="1295400"/>
            <a:ext cx="5574437" cy="4191000"/>
          </a:xfrm>
          <a:prstGeom prst="rect">
            <a:avLst/>
          </a:prstGeom>
          <a:noFill/>
          <a:ln w="9525">
            <a:noFill/>
            <a:miter lim="800000"/>
            <a:headEnd/>
            <a:tailEnd/>
          </a:ln>
        </p:spPr>
      </p:pic>
      <p:sp>
        <p:nvSpPr>
          <p:cNvPr id="77828" name="Text Box 4"/>
          <p:cNvSpPr txBox="1">
            <a:spLocks noChangeArrowheads="1"/>
          </p:cNvSpPr>
          <p:nvPr/>
        </p:nvSpPr>
        <p:spPr bwMode="auto">
          <a:xfrm>
            <a:off x="228600" y="304800"/>
            <a:ext cx="7391400" cy="5693866"/>
          </a:xfrm>
          <a:prstGeom prst="rect">
            <a:avLst/>
          </a:prstGeom>
          <a:noFill/>
          <a:ln w="9525">
            <a:noFill/>
            <a:miter lim="800000"/>
            <a:headEnd/>
            <a:tailEnd/>
          </a:ln>
          <a:effectLst/>
        </p:spPr>
        <p:txBody>
          <a:bodyPr wrap="square">
            <a:spAutoFit/>
          </a:bodyPr>
          <a:lstStyle/>
          <a:p>
            <a:pPr marL="342900" indent="-342900">
              <a:buFontTx/>
              <a:buAutoNum type="arabicPeriod"/>
            </a:pPr>
            <a:r>
              <a:rPr lang="en-US" sz="1800" dirty="0"/>
              <a:t>What is the process by which plants convert carbon dioxide into energy-rich carbon compounds?</a:t>
            </a:r>
          </a:p>
          <a:p>
            <a:pPr marL="342900" indent="-342900">
              <a:spcBef>
                <a:spcPts val="600"/>
              </a:spcBef>
            </a:pPr>
            <a:r>
              <a:rPr lang="en-US" sz="2000" dirty="0"/>
              <a:t>	</a:t>
            </a:r>
          </a:p>
          <a:p>
            <a:pPr marL="342900" indent="-342900"/>
            <a:endParaRPr lang="en-US" sz="1800" b="1" dirty="0"/>
          </a:p>
          <a:p>
            <a:pPr marL="342900" indent="-342900"/>
            <a:r>
              <a:rPr lang="en-US" sz="1800" b="1" dirty="0"/>
              <a:t>2. </a:t>
            </a:r>
            <a:r>
              <a:rPr lang="en-US" sz="1800" dirty="0"/>
              <a:t>Explain what can happen over millions of years to the carbon compounds in organisms that die and decompose.</a:t>
            </a:r>
          </a:p>
          <a:p>
            <a:pPr>
              <a:spcBef>
                <a:spcPts val="600"/>
              </a:spcBef>
            </a:pPr>
            <a:endParaRPr lang="en-US" sz="2000" dirty="0"/>
          </a:p>
          <a:p>
            <a:pPr marL="342900" indent="-342900"/>
            <a:endParaRPr lang="en-US" dirty="0"/>
          </a:p>
          <a:p>
            <a:pPr marL="342900" indent="-342900">
              <a:spcBef>
                <a:spcPts val="600"/>
              </a:spcBef>
            </a:pPr>
            <a:r>
              <a:rPr lang="en-US" sz="1800" b="1" dirty="0"/>
              <a:t>3. </a:t>
            </a:r>
            <a:r>
              <a:rPr lang="en-US" sz="1800" dirty="0"/>
              <a:t>What processes </a:t>
            </a:r>
            <a:r>
              <a:rPr lang="en-US" sz="1800" dirty="0" smtClean="0"/>
              <a:t>release</a:t>
            </a:r>
          </a:p>
          <a:p>
            <a:pPr marL="342900" indent="-342900"/>
            <a:r>
              <a:rPr lang="en-US" sz="1800" dirty="0" smtClean="0"/>
              <a:t>carbon </a:t>
            </a:r>
            <a:r>
              <a:rPr lang="en-US" sz="1800" dirty="0"/>
              <a:t>dioxide into </a:t>
            </a:r>
            <a:r>
              <a:rPr lang="en-US" sz="1800" dirty="0" smtClean="0"/>
              <a:t>the</a:t>
            </a:r>
          </a:p>
          <a:p>
            <a:pPr marL="342900" indent="-342900"/>
            <a:r>
              <a:rPr lang="en-US" sz="1800" dirty="0" smtClean="0"/>
              <a:t>atmosphere</a:t>
            </a:r>
            <a:r>
              <a:rPr lang="en-US" sz="1800" dirty="0"/>
              <a:t>?</a:t>
            </a:r>
          </a:p>
          <a:p>
            <a:pPr>
              <a:spcBef>
                <a:spcPts val="600"/>
              </a:spcBef>
            </a:pPr>
            <a:endParaRPr lang="en-US" sz="2000" dirty="0" smtClean="0"/>
          </a:p>
          <a:p>
            <a:pPr>
              <a:spcBef>
                <a:spcPts val="600"/>
              </a:spcBef>
            </a:pPr>
            <a:endParaRPr lang="en-US" sz="2000" dirty="0"/>
          </a:p>
          <a:p>
            <a:pPr>
              <a:spcBef>
                <a:spcPts val="600"/>
              </a:spcBef>
            </a:pPr>
            <a:endParaRPr lang="en-US" sz="2000" dirty="0"/>
          </a:p>
          <a:p>
            <a:pPr marL="342900" indent="-342900"/>
            <a:endParaRPr lang="en-US" dirty="0" smtClean="0"/>
          </a:p>
          <a:p>
            <a:pPr marL="342900" indent="-342900"/>
            <a:endParaRPr lang="en-US" dirty="0"/>
          </a:p>
          <a:p>
            <a:pPr marL="342900" indent="-342900"/>
            <a:r>
              <a:rPr lang="en-US" sz="1800" b="1" dirty="0"/>
              <a:t>4. </a:t>
            </a:r>
            <a:r>
              <a:rPr lang="en-US" sz="1800" dirty="0"/>
              <a:t>Identify the two major reservoirs of carbon dioxide on Earth</a:t>
            </a:r>
            <a:r>
              <a:rPr lang="en-US" sz="1800" dirty="0" smtClean="0"/>
              <a:t>.</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82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82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82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782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782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782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9" name="Picture 5"/>
          <p:cNvPicPr>
            <a:picLocks noChangeAspect="1" noChangeArrowheads="1"/>
          </p:cNvPicPr>
          <p:nvPr/>
        </p:nvPicPr>
        <p:blipFill>
          <a:blip r:embed="rId3" cstate="print"/>
          <a:srcRect/>
          <a:stretch>
            <a:fillRect/>
          </a:stretch>
        </p:blipFill>
        <p:spPr bwMode="auto">
          <a:xfrm>
            <a:off x="3429000" y="1295400"/>
            <a:ext cx="5574437" cy="4191000"/>
          </a:xfrm>
          <a:prstGeom prst="rect">
            <a:avLst/>
          </a:prstGeom>
          <a:noFill/>
          <a:ln w="9525">
            <a:noFill/>
            <a:miter lim="800000"/>
            <a:headEnd/>
            <a:tailEnd/>
          </a:ln>
        </p:spPr>
      </p:pic>
      <p:sp>
        <p:nvSpPr>
          <p:cNvPr id="77828" name="Text Box 4"/>
          <p:cNvSpPr txBox="1">
            <a:spLocks noChangeArrowheads="1"/>
          </p:cNvSpPr>
          <p:nvPr/>
        </p:nvSpPr>
        <p:spPr bwMode="auto">
          <a:xfrm>
            <a:off x="228600" y="304800"/>
            <a:ext cx="7391400" cy="6217087"/>
          </a:xfrm>
          <a:prstGeom prst="rect">
            <a:avLst/>
          </a:prstGeom>
          <a:noFill/>
          <a:ln w="9525">
            <a:noFill/>
            <a:miter lim="800000"/>
            <a:headEnd/>
            <a:tailEnd/>
          </a:ln>
          <a:effectLst/>
        </p:spPr>
        <p:txBody>
          <a:bodyPr wrap="square">
            <a:spAutoFit/>
          </a:bodyPr>
          <a:lstStyle/>
          <a:p>
            <a:pPr marL="342900" indent="-342900">
              <a:buFontTx/>
              <a:buAutoNum type="arabicPeriod"/>
            </a:pPr>
            <a:r>
              <a:rPr lang="en-US" sz="1800" dirty="0"/>
              <a:t>What is the process by which plants convert carbon dioxide into energy-rich carbon compounds?</a:t>
            </a:r>
          </a:p>
          <a:p>
            <a:pPr marL="342900" indent="-342900">
              <a:spcBef>
                <a:spcPts val="600"/>
              </a:spcBef>
            </a:pPr>
            <a:r>
              <a:rPr lang="en-US" sz="2000" dirty="0"/>
              <a:t>	Photosynthesis</a:t>
            </a:r>
          </a:p>
          <a:p>
            <a:pPr marL="342900" indent="-342900"/>
            <a:endParaRPr lang="en-US" sz="1800" b="1" dirty="0"/>
          </a:p>
          <a:p>
            <a:pPr marL="342900" indent="-342900"/>
            <a:r>
              <a:rPr lang="en-US" sz="1800" b="1" dirty="0"/>
              <a:t>2. </a:t>
            </a:r>
            <a:r>
              <a:rPr lang="en-US" sz="1800" dirty="0"/>
              <a:t>Explain what can happen over millions of years to the carbon compounds in organisms that die and decompose.</a:t>
            </a:r>
          </a:p>
          <a:p>
            <a:pPr>
              <a:spcBef>
                <a:spcPts val="600"/>
              </a:spcBef>
            </a:pPr>
            <a:r>
              <a:rPr lang="en-US" sz="2000" dirty="0" smtClean="0"/>
              <a:t>They </a:t>
            </a:r>
            <a:r>
              <a:rPr lang="en-US" sz="2000" dirty="0"/>
              <a:t>may be converted into fossil </a:t>
            </a:r>
            <a:r>
              <a:rPr lang="en-US" sz="2000" dirty="0" smtClean="0"/>
              <a:t>fuels</a:t>
            </a:r>
          </a:p>
          <a:p>
            <a:r>
              <a:rPr lang="en-US" sz="2000" dirty="0" smtClean="0"/>
              <a:t>(coal</a:t>
            </a:r>
            <a:r>
              <a:rPr lang="en-US" sz="2000" dirty="0"/>
              <a:t>, oil, natural gas)</a:t>
            </a:r>
          </a:p>
          <a:p>
            <a:pPr marL="342900" indent="-342900"/>
            <a:endParaRPr lang="en-US" dirty="0"/>
          </a:p>
          <a:p>
            <a:pPr marL="342900" indent="-342900"/>
            <a:r>
              <a:rPr lang="en-US" sz="1800" b="1" dirty="0"/>
              <a:t>3. </a:t>
            </a:r>
            <a:r>
              <a:rPr lang="en-US" sz="1800" dirty="0"/>
              <a:t>What processes </a:t>
            </a:r>
            <a:r>
              <a:rPr lang="en-US" sz="1800" dirty="0" smtClean="0"/>
              <a:t>release</a:t>
            </a:r>
          </a:p>
          <a:p>
            <a:pPr marL="342900" indent="-342900"/>
            <a:r>
              <a:rPr lang="en-US" sz="1800" dirty="0" smtClean="0"/>
              <a:t>carbon </a:t>
            </a:r>
            <a:r>
              <a:rPr lang="en-US" sz="1800" dirty="0"/>
              <a:t>dioxide into </a:t>
            </a:r>
            <a:r>
              <a:rPr lang="en-US" sz="1800" dirty="0" smtClean="0"/>
              <a:t>the</a:t>
            </a:r>
          </a:p>
          <a:p>
            <a:pPr marL="342900" indent="-342900"/>
            <a:r>
              <a:rPr lang="en-US" sz="1800" dirty="0" smtClean="0"/>
              <a:t>atmosphere</a:t>
            </a:r>
            <a:r>
              <a:rPr lang="en-US" sz="1800" dirty="0"/>
              <a:t>?</a:t>
            </a:r>
          </a:p>
          <a:p>
            <a:pPr>
              <a:spcBef>
                <a:spcPts val="600"/>
              </a:spcBef>
            </a:pPr>
            <a:r>
              <a:rPr lang="en-US" sz="2000" dirty="0" smtClean="0"/>
              <a:t>Respiration</a:t>
            </a:r>
            <a:r>
              <a:rPr lang="en-US" sz="2000" dirty="0"/>
              <a:t>, </a:t>
            </a:r>
            <a:r>
              <a:rPr lang="en-US" sz="2000" dirty="0" smtClean="0"/>
              <a:t>decomposition,</a:t>
            </a:r>
          </a:p>
          <a:p>
            <a:pPr>
              <a:spcBef>
                <a:spcPts val="0"/>
              </a:spcBef>
            </a:pPr>
            <a:r>
              <a:rPr lang="en-US" sz="2000" dirty="0" smtClean="0"/>
              <a:t>Diffusion from </a:t>
            </a:r>
            <a:r>
              <a:rPr lang="en-US" sz="2000" dirty="0"/>
              <a:t>water to </a:t>
            </a:r>
            <a:r>
              <a:rPr lang="en-US" sz="2000" dirty="0" smtClean="0"/>
              <a:t>air,</a:t>
            </a:r>
          </a:p>
          <a:p>
            <a:pPr>
              <a:spcBef>
                <a:spcPts val="0"/>
              </a:spcBef>
            </a:pPr>
            <a:r>
              <a:rPr lang="en-US" sz="2000" dirty="0" smtClean="0"/>
              <a:t>burning </a:t>
            </a:r>
            <a:r>
              <a:rPr lang="en-US" sz="2000" dirty="0"/>
              <a:t>of fossil fuels</a:t>
            </a:r>
          </a:p>
          <a:p>
            <a:pPr marL="342900" indent="-342900"/>
            <a:endParaRPr lang="en-US" dirty="0" smtClean="0"/>
          </a:p>
          <a:p>
            <a:pPr marL="342900" indent="-342900"/>
            <a:endParaRPr lang="en-US" dirty="0"/>
          </a:p>
          <a:p>
            <a:pPr marL="342900" indent="-342900"/>
            <a:r>
              <a:rPr lang="en-US" sz="1800" b="1" dirty="0"/>
              <a:t>4. </a:t>
            </a:r>
            <a:r>
              <a:rPr lang="en-US" sz="1800" dirty="0"/>
              <a:t>Identify the two major reservoirs of carbon dioxide on Earth.</a:t>
            </a:r>
          </a:p>
          <a:p>
            <a:pPr marL="342900" indent="-342900">
              <a:spcBef>
                <a:spcPts val="600"/>
              </a:spcBef>
            </a:pPr>
            <a:r>
              <a:rPr lang="en-US" dirty="0" smtClean="0"/>
              <a:t>The atmosphere and the oceans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82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82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82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782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7828">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782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7828">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7828">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7828">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7828">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7828">
                                            <p:txEl>
                                              <p:pRg st="15" end="1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7828">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7" name="Picture 5"/>
          <p:cNvPicPr>
            <a:picLocks noChangeAspect="1" noChangeArrowheads="1"/>
          </p:cNvPicPr>
          <p:nvPr/>
        </p:nvPicPr>
        <p:blipFill>
          <a:blip r:embed="rId3" cstate="print"/>
          <a:srcRect/>
          <a:stretch>
            <a:fillRect/>
          </a:stretch>
        </p:blipFill>
        <p:spPr bwMode="auto">
          <a:xfrm>
            <a:off x="4038600" y="1447800"/>
            <a:ext cx="4864963" cy="3657600"/>
          </a:xfrm>
          <a:prstGeom prst="rect">
            <a:avLst/>
          </a:prstGeom>
          <a:noFill/>
          <a:ln w="9525">
            <a:noFill/>
            <a:miter lim="800000"/>
            <a:headEnd/>
            <a:tailEnd/>
          </a:ln>
        </p:spPr>
      </p:pic>
      <p:sp>
        <p:nvSpPr>
          <p:cNvPr id="79876" name="Text Box 4"/>
          <p:cNvSpPr txBox="1">
            <a:spLocks noChangeArrowheads="1"/>
          </p:cNvSpPr>
          <p:nvPr/>
        </p:nvSpPr>
        <p:spPr bwMode="auto">
          <a:xfrm>
            <a:off x="152400" y="152400"/>
            <a:ext cx="8839200" cy="6478697"/>
          </a:xfrm>
          <a:prstGeom prst="rect">
            <a:avLst/>
          </a:prstGeom>
          <a:noFill/>
          <a:ln w="9525">
            <a:noFill/>
            <a:miter lim="800000"/>
            <a:headEnd/>
            <a:tailEnd/>
          </a:ln>
          <a:effectLst/>
        </p:spPr>
        <p:txBody>
          <a:bodyPr>
            <a:spAutoFit/>
          </a:bodyPr>
          <a:lstStyle/>
          <a:p>
            <a:r>
              <a:rPr lang="en-US" sz="1800" b="1" dirty="0"/>
              <a:t>5. </a:t>
            </a:r>
            <a:r>
              <a:rPr lang="en-US" sz="1800" dirty="0"/>
              <a:t>What are the forms in which carbon is found in the oceans?</a:t>
            </a:r>
          </a:p>
          <a:p>
            <a:pPr>
              <a:spcBef>
                <a:spcPts val="600"/>
              </a:spcBef>
            </a:pPr>
            <a:endParaRPr lang="en-US" sz="2000" dirty="0"/>
          </a:p>
          <a:p>
            <a:pPr>
              <a:spcBef>
                <a:spcPts val="1200"/>
              </a:spcBef>
            </a:pPr>
            <a:r>
              <a:rPr lang="en-US" sz="1800" b="1" dirty="0" smtClean="0"/>
              <a:t>6</a:t>
            </a:r>
            <a:r>
              <a:rPr lang="en-US" sz="1800" b="1" dirty="0"/>
              <a:t>. </a:t>
            </a:r>
            <a:r>
              <a:rPr lang="en-US" sz="1800" dirty="0"/>
              <a:t>How do plants and animals help to maintain a </a:t>
            </a:r>
            <a:r>
              <a:rPr lang="en-US" sz="1800" dirty="0" smtClean="0"/>
              <a:t>balance</a:t>
            </a:r>
          </a:p>
          <a:p>
            <a:r>
              <a:rPr lang="en-US" sz="1800" dirty="0" smtClean="0"/>
              <a:t>of </a:t>
            </a:r>
            <a:r>
              <a:rPr lang="en-US" sz="1800" dirty="0"/>
              <a:t>carbon dioxide in </a:t>
            </a:r>
            <a:r>
              <a:rPr lang="en-US" sz="1800" dirty="0" smtClean="0"/>
              <a:t>the atmosphere</a:t>
            </a:r>
            <a:r>
              <a:rPr lang="en-US" sz="1800" dirty="0"/>
              <a:t>?</a:t>
            </a:r>
          </a:p>
          <a:p>
            <a:pPr>
              <a:spcBef>
                <a:spcPts val="600"/>
              </a:spcBef>
            </a:pPr>
            <a:endParaRPr lang="en-US" sz="2000" dirty="0"/>
          </a:p>
          <a:p>
            <a:endParaRPr lang="en-US" dirty="0" smtClean="0"/>
          </a:p>
          <a:p>
            <a:endParaRPr lang="en-US" dirty="0" smtClean="0"/>
          </a:p>
          <a:p>
            <a:endParaRPr lang="en-US" dirty="0"/>
          </a:p>
          <a:p>
            <a:endParaRPr lang="en-US" dirty="0"/>
          </a:p>
          <a:p>
            <a:pPr>
              <a:spcBef>
                <a:spcPts val="1200"/>
              </a:spcBef>
            </a:pPr>
            <a:r>
              <a:rPr lang="en-US" sz="1800" b="1" dirty="0"/>
              <a:t>7. </a:t>
            </a:r>
            <a:r>
              <a:rPr lang="en-US" sz="1800" dirty="0"/>
              <a:t>Atmospheric carbon dioxide </a:t>
            </a:r>
            <a:r>
              <a:rPr lang="en-US" sz="1800" dirty="0" smtClean="0"/>
              <a:t>might</a:t>
            </a:r>
          </a:p>
          <a:p>
            <a:r>
              <a:rPr lang="en-US" sz="1800" dirty="0" smtClean="0"/>
              <a:t>produce </a:t>
            </a:r>
            <a:r>
              <a:rPr lang="en-US" sz="1800" dirty="0"/>
              <a:t>a so-called “greenhouse </a:t>
            </a:r>
            <a:r>
              <a:rPr lang="en-US" sz="1800" dirty="0" smtClean="0"/>
              <a:t>effect”</a:t>
            </a:r>
          </a:p>
          <a:p>
            <a:r>
              <a:rPr lang="en-US" sz="1800" dirty="0" smtClean="0"/>
              <a:t>by </a:t>
            </a:r>
            <a:r>
              <a:rPr lang="en-US" sz="1800" dirty="0"/>
              <a:t>trapping heat near Earth’s </a:t>
            </a:r>
            <a:r>
              <a:rPr lang="en-US" sz="1800" dirty="0" smtClean="0"/>
              <a:t>surface.</a:t>
            </a:r>
          </a:p>
          <a:p>
            <a:r>
              <a:rPr lang="en-US" sz="1800" dirty="0" smtClean="0"/>
              <a:t>What </a:t>
            </a:r>
            <a:r>
              <a:rPr lang="en-US" sz="1800" dirty="0"/>
              <a:t>human activities might tend </a:t>
            </a:r>
            <a:r>
              <a:rPr lang="en-US" sz="1800" dirty="0" smtClean="0"/>
              <a:t>to</a:t>
            </a:r>
          </a:p>
          <a:p>
            <a:r>
              <a:rPr lang="en-US" sz="1800" dirty="0" smtClean="0"/>
              <a:t>increase </a:t>
            </a:r>
            <a:r>
              <a:rPr lang="en-US" sz="1800" dirty="0"/>
              <a:t>the greenhouse effect?</a:t>
            </a:r>
          </a:p>
          <a:p>
            <a:endParaRPr lang="en-US" sz="1800" dirty="0" smtClean="0"/>
          </a:p>
          <a:p>
            <a:endParaRPr lang="en-US" sz="1800" dirty="0"/>
          </a:p>
          <a:p>
            <a:endParaRPr lang="en-US" dirty="0"/>
          </a:p>
          <a:p>
            <a:endParaRPr lang="en-US" sz="1800" dirty="0"/>
          </a:p>
          <a:p>
            <a:pPr>
              <a:spcBef>
                <a:spcPct val="50000"/>
              </a:spcBef>
            </a:pP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7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87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876">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876">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9876">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876">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987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7" name="Picture 5"/>
          <p:cNvPicPr>
            <a:picLocks noChangeAspect="1" noChangeArrowheads="1"/>
          </p:cNvPicPr>
          <p:nvPr/>
        </p:nvPicPr>
        <p:blipFill>
          <a:blip r:embed="rId3" cstate="print"/>
          <a:srcRect/>
          <a:stretch>
            <a:fillRect/>
          </a:stretch>
        </p:blipFill>
        <p:spPr bwMode="auto">
          <a:xfrm>
            <a:off x="4038600" y="1447800"/>
            <a:ext cx="4864963" cy="3657600"/>
          </a:xfrm>
          <a:prstGeom prst="rect">
            <a:avLst/>
          </a:prstGeom>
          <a:noFill/>
          <a:ln w="9525">
            <a:noFill/>
            <a:miter lim="800000"/>
            <a:headEnd/>
            <a:tailEnd/>
          </a:ln>
        </p:spPr>
      </p:pic>
      <p:sp>
        <p:nvSpPr>
          <p:cNvPr id="79876" name="Text Box 4"/>
          <p:cNvSpPr txBox="1">
            <a:spLocks noChangeArrowheads="1"/>
          </p:cNvSpPr>
          <p:nvPr/>
        </p:nvSpPr>
        <p:spPr bwMode="auto">
          <a:xfrm>
            <a:off x="152400" y="152400"/>
            <a:ext cx="8839200" cy="6878806"/>
          </a:xfrm>
          <a:prstGeom prst="rect">
            <a:avLst/>
          </a:prstGeom>
          <a:noFill/>
          <a:ln w="9525">
            <a:noFill/>
            <a:miter lim="800000"/>
            <a:headEnd/>
            <a:tailEnd/>
          </a:ln>
          <a:effectLst/>
        </p:spPr>
        <p:txBody>
          <a:bodyPr>
            <a:spAutoFit/>
          </a:bodyPr>
          <a:lstStyle/>
          <a:p>
            <a:r>
              <a:rPr lang="en-US" sz="1800" b="1" dirty="0"/>
              <a:t>5. </a:t>
            </a:r>
            <a:r>
              <a:rPr lang="en-US" sz="1800" dirty="0"/>
              <a:t>What are the forms in which carbon is found in the oceans?</a:t>
            </a:r>
          </a:p>
          <a:p>
            <a:pPr>
              <a:spcBef>
                <a:spcPts val="600"/>
              </a:spcBef>
            </a:pPr>
            <a:r>
              <a:rPr lang="en-US" sz="2000" dirty="0" smtClean="0"/>
              <a:t>Dissolved </a:t>
            </a:r>
            <a:r>
              <a:rPr lang="en-US" sz="2000" dirty="0"/>
              <a:t>CO</a:t>
            </a:r>
            <a:r>
              <a:rPr lang="en-US" sz="2000" baseline="-25000" dirty="0"/>
              <a:t>2</a:t>
            </a:r>
            <a:r>
              <a:rPr lang="en-US" sz="2000" dirty="0"/>
              <a:t>;</a:t>
            </a:r>
            <a:r>
              <a:rPr lang="en-US" sz="2000" baseline="30000" dirty="0"/>
              <a:t> </a:t>
            </a:r>
            <a:r>
              <a:rPr lang="en-US" sz="2000" dirty="0"/>
              <a:t>carbon compounds in the bodies of fish, etc.; calcium carbonate in rocks and shells</a:t>
            </a:r>
          </a:p>
          <a:p>
            <a:pPr>
              <a:spcBef>
                <a:spcPts val="1200"/>
              </a:spcBef>
            </a:pPr>
            <a:r>
              <a:rPr lang="en-US" sz="1800" b="1" dirty="0" smtClean="0"/>
              <a:t>6</a:t>
            </a:r>
            <a:r>
              <a:rPr lang="en-US" sz="1800" b="1" dirty="0"/>
              <a:t>. </a:t>
            </a:r>
            <a:r>
              <a:rPr lang="en-US" sz="1800" dirty="0"/>
              <a:t>How do plants and animals help to maintain a </a:t>
            </a:r>
            <a:r>
              <a:rPr lang="en-US" sz="1800" dirty="0" smtClean="0"/>
              <a:t>balance</a:t>
            </a:r>
          </a:p>
          <a:p>
            <a:r>
              <a:rPr lang="en-US" sz="1800" dirty="0" smtClean="0"/>
              <a:t>of </a:t>
            </a:r>
            <a:r>
              <a:rPr lang="en-US" sz="1800" dirty="0"/>
              <a:t>carbon dioxide in </a:t>
            </a:r>
            <a:r>
              <a:rPr lang="en-US" sz="1800" dirty="0" smtClean="0"/>
              <a:t>the atmosphere</a:t>
            </a:r>
            <a:r>
              <a:rPr lang="en-US" sz="1800" dirty="0"/>
              <a:t>?</a:t>
            </a:r>
          </a:p>
          <a:p>
            <a:pPr>
              <a:spcBef>
                <a:spcPts val="600"/>
              </a:spcBef>
            </a:pPr>
            <a:r>
              <a:rPr lang="en-US" sz="2000" dirty="0" smtClean="0"/>
              <a:t>Plants </a:t>
            </a:r>
            <a:r>
              <a:rPr lang="en-US" sz="2000" dirty="0"/>
              <a:t>remove CO</a:t>
            </a:r>
            <a:r>
              <a:rPr lang="en-US" sz="2000" baseline="-25000" dirty="0"/>
              <a:t>2</a:t>
            </a:r>
            <a:r>
              <a:rPr lang="en-US" sz="2000" dirty="0"/>
              <a:t> from the </a:t>
            </a:r>
            <a:r>
              <a:rPr lang="en-US" sz="2000" dirty="0" smtClean="0"/>
              <a:t>atmosphere</a:t>
            </a:r>
          </a:p>
          <a:p>
            <a:r>
              <a:rPr lang="en-US" sz="2000" dirty="0" smtClean="0"/>
              <a:t>during </a:t>
            </a:r>
            <a:r>
              <a:rPr lang="en-US" sz="2000" dirty="0"/>
              <a:t>photosynthesis.  Plants and </a:t>
            </a:r>
            <a:r>
              <a:rPr lang="en-US" sz="2000" dirty="0" smtClean="0"/>
              <a:t>animals</a:t>
            </a:r>
          </a:p>
          <a:p>
            <a:r>
              <a:rPr lang="en-US" sz="2000" dirty="0" smtClean="0"/>
              <a:t>return </a:t>
            </a:r>
            <a:r>
              <a:rPr lang="en-US" sz="2000" dirty="0"/>
              <a:t>CO</a:t>
            </a:r>
            <a:r>
              <a:rPr lang="en-US" sz="2000" baseline="-25000" dirty="0"/>
              <a:t>2</a:t>
            </a:r>
            <a:r>
              <a:rPr lang="en-US" sz="2000" dirty="0"/>
              <a:t> to the atmosphere during respiration.</a:t>
            </a:r>
          </a:p>
          <a:p>
            <a:endParaRPr lang="en-US" dirty="0" smtClean="0"/>
          </a:p>
          <a:p>
            <a:endParaRPr lang="en-US" dirty="0"/>
          </a:p>
          <a:p>
            <a:r>
              <a:rPr lang="en-US" sz="1800" b="1" dirty="0"/>
              <a:t>7. </a:t>
            </a:r>
            <a:r>
              <a:rPr lang="en-US" sz="1800" dirty="0"/>
              <a:t>Atmospheric carbon dioxide </a:t>
            </a:r>
            <a:r>
              <a:rPr lang="en-US" sz="1800" dirty="0" smtClean="0"/>
              <a:t>might</a:t>
            </a:r>
          </a:p>
          <a:p>
            <a:r>
              <a:rPr lang="en-US" sz="1800" dirty="0" smtClean="0"/>
              <a:t>produce </a:t>
            </a:r>
            <a:r>
              <a:rPr lang="en-US" sz="1800" dirty="0"/>
              <a:t>a so-called “greenhouse </a:t>
            </a:r>
            <a:r>
              <a:rPr lang="en-US" sz="1800" dirty="0" smtClean="0"/>
              <a:t>effect”</a:t>
            </a:r>
          </a:p>
          <a:p>
            <a:r>
              <a:rPr lang="en-US" sz="1800" dirty="0" smtClean="0"/>
              <a:t>by </a:t>
            </a:r>
            <a:r>
              <a:rPr lang="en-US" sz="1800" dirty="0"/>
              <a:t>trapping heat near Earth’s </a:t>
            </a:r>
            <a:r>
              <a:rPr lang="en-US" sz="1800" dirty="0" smtClean="0"/>
              <a:t>surface.</a:t>
            </a:r>
          </a:p>
          <a:p>
            <a:r>
              <a:rPr lang="en-US" sz="1800" dirty="0" smtClean="0"/>
              <a:t>What </a:t>
            </a:r>
            <a:r>
              <a:rPr lang="en-US" sz="1800" dirty="0"/>
              <a:t>human activities might tend </a:t>
            </a:r>
            <a:r>
              <a:rPr lang="en-US" sz="1800" dirty="0" smtClean="0"/>
              <a:t>to</a:t>
            </a:r>
          </a:p>
          <a:p>
            <a:r>
              <a:rPr lang="en-US" sz="1800" dirty="0" smtClean="0"/>
              <a:t>increase </a:t>
            </a:r>
            <a:r>
              <a:rPr lang="en-US" sz="1800" dirty="0"/>
              <a:t>the greenhouse effect?</a:t>
            </a:r>
          </a:p>
          <a:p>
            <a:endParaRPr lang="en-US" sz="1800" dirty="0" smtClean="0"/>
          </a:p>
          <a:p>
            <a:endParaRPr lang="en-US" sz="1800" dirty="0"/>
          </a:p>
          <a:p>
            <a:r>
              <a:rPr lang="en-US" dirty="0"/>
              <a:t>Destruction of plants, especially forests; burning of fossil fuels to produce energy for industry, agriculture, and transportation</a:t>
            </a:r>
          </a:p>
          <a:p>
            <a:endParaRPr lang="en-US" sz="1800" dirty="0"/>
          </a:p>
          <a:p>
            <a:pPr>
              <a:spcBef>
                <a:spcPct val="50000"/>
              </a:spcBef>
            </a:pP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7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87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87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87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987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87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9876">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987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9876">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9876">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9876">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9876">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4" name="Picture 4"/>
          <p:cNvPicPr>
            <a:picLocks noChangeAspect="1" noChangeArrowheads="1"/>
          </p:cNvPicPr>
          <p:nvPr/>
        </p:nvPicPr>
        <p:blipFill>
          <a:blip r:embed="rId3" cstate="print"/>
          <a:srcRect l="1764" t="1666" r="2977" b="1666"/>
          <a:stretch>
            <a:fillRect/>
          </a:stretch>
        </p:blipFill>
        <p:spPr bwMode="auto">
          <a:xfrm rot="5400000">
            <a:off x="2514600" y="-685800"/>
            <a:ext cx="4114800" cy="9144000"/>
          </a:xfrm>
          <a:prstGeom prst="rect">
            <a:avLst/>
          </a:prstGeom>
          <a:noFill/>
          <a:ln w="9525">
            <a:noFill/>
            <a:miter lim="800000"/>
            <a:headEnd/>
            <a:tailEnd/>
          </a:ln>
          <a:effectLst/>
        </p:spPr>
      </p:pic>
      <p:sp>
        <p:nvSpPr>
          <p:cNvPr id="81927" name="Text Box 7"/>
          <p:cNvSpPr txBox="1">
            <a:spLocks noChangeArrowheads="1"/>
          </p:cNvSpPr>
          <p:nvPr/>
        </p:nvSpPr>
        <p:spPr bwMode="auto">
          <a:xfrm>
            <a:off x="304800" y="304800"/>
            <a:ext cx="8610600" cy="1249363"/>
          </a:xfrm>
          <a:prstGeom prst="rect">
            <a:avLst/>
          </a:prstGeom>
          <a:noFill/>
          <a:ln w="9525">
            <a:noFill/>
            <a:miter lim="800000"/>
            <a:headEnd/>
            <a:tailEnd/>
          </a:ln>
          <a:effectLst/>
        </p:spPr>
        <p:txBody>
          <a:bodyPr>
            <a:spAutoFit/>
          </a:bodyPr>
          <a:lstStyle/>
          <a:p>
            <a:pPr>
              <a:spcBef>
                <a:spcPct val="50000"/>
              </a:spcBef>
            </a:pPr>
            <a:r>
              <a:rPr lang="en-US" sz="2800"/>
              <a:t>The Nitrogen Cycle</a:t>
            </a:r>
            <a:r>
              <a:rPr lang="en-US"/>
              <a:t> – a series of chemical changes in which bacteria change nitrogen into a form plants and animals can use, and change it back after plants and animals die. </a:t>
            </a:r>
          </a:p>
        </p:txBody>
      </p:sp>
      <p:sp>
        <p:nvSpPr>
          <p:cNvPr id="81934" name="Text Box 14"/>
          <p:cNvSpPr txBox="1">
            <a:spLocks noChangeArrowheads="1"/>
          </p:cNvSpPr>
          <p:nvPr/>
        </p:nvSpPr>
        <p:spPr bwMode="auto">
          <a:xfrm>
            <a:off x="0" y="5867400"/>
            <a:ext cx="533400" cy="457200"/>
          </a:xfrm>
          <a:prstGeom prst="rect">
            <a:avLst/>
          </a:prstGeom>
          <a:noFill/>
          <a:ln w="9525">
            <a:noFill/>
            <a:miter lim="800000"/>
            <a:headEnd/>
            <a:tailEnd/>
          </a:ln>
          <a:effectLst/>
        </p:spPr>
        <p:txBody>
          <a:bodyPr>
            <a:spAutoFit/>
          </a:bodyPr>
          <a:lstStyle/>
          <a:p>
            <a:pPr>
              <a:spcBef>
                <a:spcPct val="50000"/>
              </a:spcBef>
            </a:pPr>
            <a:r>
              <a:rPr lang="en-US" dirty="0"/>
              <a:t>N</a:t>
            </a:r>
            <a:r>
              <a:rPr lang="en-US" baseline="-25000" dirty="0"/>
              <a:t>2</a:t>
            </a:r>
            <a:endParaRPr lang="en-US" dirty="0"/>
          </a:p>
        </p:txBody>
      </p:sp>
      <p:sp>
        <p:nvSpPr>
          <p:cNvPr id="81935" name="Line 15"/>
          <p:cNvSpPr>
            <a:spLocks noChangeShapeType="1"/>
          </p:cNvSpPr>
          <p:nvPr/>
        </p:nvSpPr>
        <p:spPr bwMode="auto">
          <a:xfrm flipV="1">
            <a:off x="381000" y="5867400"/>
            <a:ext cx="76200" cy="228600"/>
          </a:xfrm>
          <a:prstGeom prst="line">
            <a:avLst/>
          </a:prstGeom>
          <a:noFill/>
          <a:ln w="9525">
            <a:solidFill>
              <a:schemeClr val="tx1"/>
            </a:solidFill>
            <a:round/>
            <a:headEnd/>
            <a:tailEnd type="triangle" w="med" len="med"/>
          </a:ln>
          <a:effectLst/>
        </p:spPr>
        <p:txBody>
          <a:bodyPr/>
          <a:lstStyle/>
          <a:p>
            <a:endParaRPr lang="en-US"/>
          </a:p>
        </p:txBody>
      </p:sp>
      <p:sp>
        <p:nvSpPr>
          <p:cNvPr id="81936" name="Text Box 16"/>
          <p:cNvSpPr txBox="1">
            <a:spLocks noChangeArrowheads="1"/>
          </p:cNvSpPr>
          <p:nvPr/>
        </p:nvSpPr>
        <p:spPr bwMode="auto">
          <a:xfrm>
            <a:off x="1143000" y="5867400"/>
            <a:ext cx="762000" cy="457200"/>
          </a:xfrm>
          <a:prstGeom prst="rect">
            <a:avLst/>
          </a:prstGeom>
          <a:noFill/>
          <a:ln w="9525">
            <a:noFill/>
            <a:miter lim="800000"/>
            <a:headEnd/>
            <a:tailEnd/>
          </a:ln>
          <a:effectLst/>
        </p:spPr>
        <p:txBody>
          <a:bodyPr>
            <a:spAutoFit/>
          </a:bodyPr>
          <a:lstStyle/>
          <a:p>
            <a:pPr>
              <a:spcBef>
                <a:spcPct val="50000"/>
              </a:spcBef>
            </a:pPr>
            <a:r>
              <a:rPr lang="en-US" dirty="0"/>
              <a:t>NH</a:t>
            </a:r>
            <a:r>
              <a:rPr lang="en-US" baseline="-25000" dirty="0"/>
              <a:t>3</a:t>
            </a:r>
            <a:endParaRPr lang="en-US" dirty="0"/>
          </a:p>
        </p:txBody>
      </p:sp>
      <p:sp>
        <p:nvSpPr>
          <p:cNvPr id="81937" name="Line 17"/>
          <p:cNvSpPr>
            <a:spLocks noChangeShapeType="1"/>
          </p:cNvSpPr>
          <p:nvPr/>
        </p:nvSpPr>
        <p:spPr bwMode="auto">
          <a:xfrm flipV="1">
            <a:off x="1524000" y="5791200"/>
            <a:ext cx="0" cy="228600"/>
          </a:xfrm>
          <a:prstGeom prst="line">
            <a:avLst/>
          </a:prstGeom>
          <a:noFill/>
          <a:ln w="9525">
            <a:solidFill>
              <a:schemeClr val="tx1"/>
            </a:solidFill>
            <a:round/>
            <a:headEnd/>
            <a:tailEnd type="triangle" w="med" len="med"/>
          </a:ln>
          <a:effectLst/>
        </p:spPr>
        <p:txBody>
          <a:bodyPr/>
          <a:lstStyle/>
          <a:p>
            <a:endParaRPr lang="en-US"/>
          </a:p>
        </p:txBody>
      </p:sp>
      <p:sp>
        <p:nvSpPr>
          <p:cNvPr id="81938" name="Text Box 18"/>
          <p:cNvSpPr txBox="1">
            <a:spLocks noChangeArrowheads="1"/>
          </p:cNvSpPr>
          <p:nvPr/>
        </p:nvSpPr>
        <p:spPr bwMode="auto">
          <a:xfrm>
            <a:off x="3200400" y="5791200"/>
            <a:ext cx="838200" cy="457200"/>
          </a:xfrm>
          <a:prstGeom prst="rect">
            <a:avLst/>
          </a:prstGeom>
          <a:noFill/>
          <a:ln w="9525">
            <a:noFill/>
            <a:miter lim="800000"/>
            <a:headEnd/>
            <a:tailEnd/>
          </a:ln>
          <a:effectLst/>
        </p:spPr>
        <p:txBody>
          <a:bodyPr>
            <a:spAutoFit/>
          </a:bodyPr>
          <a:lstStyle/>
          <a:p>
            <a:pPr>
              <a:spcBef>
                <a:spcPct val="50000"/>
              </a:spcBef>
            </a:pPr>
            <a:r>
              <a:rPr lang="en-US" dirty="0"/>
              <a:t>NO</a:t>
            </a:r>
            <a:r>
              <a:rPr lang="en-US" baseline="-25000" dirty="0"/>
              <a:t>3</a:t>
            </a:r>
            <a:r>
              <a:rPr lang="en-US" baseline="30000" dirty="0"/>
              <a:t>-</a:t>
            </a:r>
            <a:endParaRPr lang="en-US" dirty="0"/>
          </a:p>
        </p:txBody>
      </p:sp>
      <p:sp>
        <p:nvSpPr>
          <p:cNvPr id="81939" name="Line 19"/>
          <p:cNvSpPr>
            <a:spLocks noChangeShapeType="1"/>
          </p:cNvSpPr>
          <p:nvPr/>
        </p:nvSpPr>
        <p:spPr bwMode="auto">
          <a:xfrm flipV="1">
            <a:off x="3581400" y="5562600"/>
            <a:ext cx="0" cy="3048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3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9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93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9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38">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35" grpId="0" animBg="1"/>
      <p:bldP spid="81937" grpId="0" animBg="1"/>
      <p:bldP spid="8193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4"/>
          <p:cNvSpPr txBox="1">
            <a:spLocks noChangeArrowheads="1"/>
          </p:cNvSpPr>
          <p:nvPr/>
        </p:nvSpPr>
        <p:spPr bwMode="auto">
          <a:xfrm>
            <a:off x="152400" y="152400"/>
            <a:ext cx="8991600" cy="4785926"/>
          </a:xfrm>
          <a:prstGeom prst="rect">
            <a:avLst/>
          </a:prstGeom>
          <a:noFill/>
          <a:ln w="9525">
            <a:noFill/>
            <a:miter lim="800000"/>
            <a:headEnd/>
            <a:tailEnd/>
          </a:ln>
          <a:effectLst/>
        </p:spPr>
        <p:txBody>
          <a:bodyPr wrap="square">
            <a:spAutoFit/>
          </a:bodyPr>
          <a:lstStyle/>
          <a:p>
            <a:pPr>
              <a:spcBef>
                <a:spcPct val="50000"/>
              </a:spcBef>
              <a:spcAft>
                <a:spcPts val="1200"/>
              </a:spcAft>
            </a:pPr>
            <a:r>
              <a:rPr lang="en-US" sz="2000" b="1" dirty="0"/>
              <a:t>1. </a:t>
            </a:r>
            <a:r>
              <a:rPr lang="en-US" sz="2000" dirty="0"/>
              <a:t>What percent of the air consists of nitrogen gas</a:t>
            </a:r>
            <a:r>
              <a:rPr lang="en-US" sz="2000" dirty="0" smtClean="0"/>
              <a:t>?</a:t>
            </a:r>
            <a:endParaRPr lang="en-US" sz="2800" dirty="0"/>
          </a:p>
          <a:p>
            <a:pPr>
              <a:spcBef>
                <a:spcPct val="50000"/>
              </a:spcBef>
            </a:pPr>
            <a:r>
              <a:rPr lang="en-US" sz="2000" b="1" dirty="0"/>
              <a:t>2. </a:t>
            </a:r>
            <a:r>
              <a:rPr lang="en-US" sz="2000" dirty="0"/>
              <a:t>Bacteria in root nodules change nitrogen gas into what form?</a:t>
            </a:r>
          </a:p>
          <a:p>
            <a:pPr>
              <a:spcBef>
                <a:spcPts val="4200"/>
              </a:spcBef>
            </a:pPr>
            <a:r>
              <a:rPr lang="en-US" sz="2000" b="1" dirty="0" smtClean="0"/>
              <a:t>3</a:t>
            </a:r>
            <a:r>
              <a:rPr lang="en-US" sz="2000" b="1" dirty="0"/>
              <a:t>. </a:t>
            </a:r>
            <a:r>
              <a:rPr lang="en-US" sz="2000" dirty="0"/>
              <a:t>What is the role </a:t>
            </a:r>
            <a:r>
              <a:rPr lang="en-US" sz="2000" dirty="0" smtClean="0"/>
              <a:t>of</a:t>
            </a:r>
          </a:p>
          <a:p>
            <a:pPr>
              <a:spcBef>
                <a:spcPts val="0"/>
              </a:spcBef>
            </a:pPr>
            <a:r>
              <a:rPr lang="en-US" sz="2000" dirty="0" smtClean="0"/>
              <a:t>decomposers </a:t>
            </a:r>
            <a:r>
              <a:rPr lang="en-US" sz="2000" dirty="0"/>
              <a:t>in the </a:t>
            </a:r>
            <a:endParaRPr lang="en-US" sz="2000" dirty="0" smtClean="0"/>
          </a:p>
          <a:p>
            <a:pPr>
              <a:spcBef>
                <a:spcPts val="0"/>
              </a:spcBef>
            </a:pPr>
            <a:r>
              <a:rPr lang="en-US" sz="2000" dirty="0" smtClean="0"/>
              <a:t>nitrogen </a:t>
            </a:r>
            <a:r>
              <a:rPr lang="en-US" sz="2000" dirty="0"/>
              <a:t>cycle</a:t>
            </a:r>
            <a:r>
              <a:rPr lang="en-US" sz="2000" dirty="0" smtClean="0"/>
              <a:t>?</a:t>
            </a:r>
          </a:p>
          <a:p>
            <a:pPr>
              <a:spcBef>
                <a:spcPts val="0"/>
              </a:spcBef>
            </a:pPr>
            <a:endParaRPr lang="en-US" sz="2000" dirty="0"/>
          </a:p>
          <a:p>
            <a:pPr>
              <a:spcBef>
                <a:spcPts val="0"/>
              </a:spcBef>
            </a:pPr>
            <a:endParaRPr lang="en-US" sz="2000" dirty="0" smtClean="0"/>
          </a:p>
          <a:p>
            <a:pPr>
              <a:spcBef>
                <a:spcPts val="0"/>
              </a:spcBef>
            </a:pPr>
            <a:endParaRPr lang="en-US" sz="2000" dirty="0" smtClean="0"/>
          </a:p>
          <a:p>
            <a:pPr>
              <a:spcBef>
                <a:spcPts val="0"/>
              </a:spcBef>
            </a:pPr>
            <a:endParaRPr lang="en-US" sz="2000" dirty="0" smtClean="0"/>
          </a:p>
          <a:p>
            <a:pPr>
              <a:spcBef>
                <a:spcPts val="0"/>
              </a:spcBef>
            </a:pPr>
            <a:endParaRPr lang="en-US" sz="2000" dirty="0"/>
          </a:p>
          <a:p>
            <a:pPr>
              <a:spcBef>
                <a:spcPct val="50000"/>
              </a:spcBef>
            </a:pPr>
            <a:r>
              <a:rPr lang="en-US" sz="2000" b="1" dirty="0" smtClean="0"/>
              <a:t>4</a:t>
            </a:r>
            <a:r>
              <a:rPr lang="en-US" sz="2000" b="1" dirty="0"/>
              <a:t>. </a:t>
            </a:r>
            <a:r>
              <a:rPr lang="en-US" sz="2000" dirty="0"/>
              <a:t>How do plants </a:t>
            </a:r>
            <a:r>
              <a:rPr lang="en-US" sz="2000" dirty="0" smtClean="0"/>
              <a:t>obtain</a:t>
            </a:r>
          </a:p>
          <a:p>
            <a:pPr>
              <a:spcBef>
                <a:spcPts val="0"/>
              </a:spcBef>
            </a:pPr>
            <a:r>
              <a:rPr lang="en-US" sz="2000" dirty="0" smtClean="0"/>
              <a:t>the </a:t>
            </a:r>
            <a:r>
              <a:rPr lang="en-US" sz="2000" dirty="0"/>
              <a:t>nitrogen they need</a:t>
            </a:r>
            <a:r>
              <a:rPr lang="en-US" sz="2000" dirty="0" smtClean="0"/>
              <a:t>?</a:t>
            </a:r>
            <a:endParaRPr lang="en-US" sz="2000" dirty="0"/>
          </a:p>
        </p:txBody>
      </p:sp>
      <p:pic>
        <p:nvPicPr>
          <p:cNvPr id="4" name="Picture 5"/>
          <p:cNvPicPr>
            <a:picLocks noChangeAspect="1" noChangeArrowheads="1"/>
          </p:cNvPicPr>
          <p:nvPr/>
        </p:nvPicPr>
        <p:blipFill>
          <a:blip r:embed="rId3" cstate="print"/>
          <a:srcRect/>
          <a:stretch>
            <a:fillRect/>
          </a:stretch>
        </p:blipFill>
        <p:spPr bwMode="auto">
          <a:xfrm>
            <a:off x="3048000" y="1295400"/>
            <a:ext cx="5953858" cy="3886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99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99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99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499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4996">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499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7" name="Picture 5"/>
          <p:cNvPicPr>
            <a:picLocks noChangeAspect="1" noChangeArrowheads="1"/>
          </p:cNvPicPr>
          <p:nvPr/>
        </p:nvPicPr>
        <p:blipFill>
          <a:blip r:embed="rId3" cstate="print"/>
          <a:srcRect/>
          <a:stretch>
            <a:fillRect/>
          </a:stretch>
        </p:blipFill>
        <p:spPr bwMode="auto">
          <a:xfrm>
            <a:off x="3048000" y="1295400"/>
            <a:ext cx="5953858" cy="3886200"/>
          </a:xfrm>
          <a:prstGeom prst="rect">
            <a:avLst/>
          </a:prstGeom>
          <a:noFill/>
          <a:ln w="9525">
            <a:noFill/>
            <a:miter lim="800000"/>
            <a:headEnd/>
            <a:tailEnd/>
          </a:ln>
        </p:spPr>
      </p:pic>
      <p:sp>
        <p:nvSpPr>
          <p:cNvPr id="6" name="Rectangle 5"/>
          <p:cNvSpPr/>
          <p:nvPr/>
        </p:nvSpPr>
        <p:spPr>
          <a:xfrm>
            <a:off x="2895600" y="3962400"/>
            <a:ext cx="6858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96" name="Text Box 4"/>
          <p:cNvSpPr txBox="1">
            <a:spLocks noChangeArrowheads="1"/>
          </p:cNvSpPr>
          <p:nvPr/>
        </p:nvSpPr>
        <p:spPr bwMode="auto">
          <a:xfrm>
            <a:off x="152400" y="152400"/>
            <a:ext cx="8991600" cy="6540252"/>
          </a:xfrm>
          <a:prstGeom prst="rect">
            <a:avLst/>
          </a:prstGeom>
          <a:noFill/>
          <a:ln w="9525">
            <a:noFill/>
            <a:miter lim="800000"/>
            <a:headEnd/>
            <a:tailEnd/>
          </a:ln>
          <a:effectLst/>
        </p:spPr>
        <p:txBody>
          <a:bodyPr>
            <a:spAutoFit/>
          </a:bodyPr>
          <a:lstStyle/>
          <a:p>
            <a:pPr>
              <a:spcBef>
                <a:spcPct val="50000"/>
              </a:spcBef>
            </a:pPr>
            <a:r>
              <a:rPr lang="en-US" sz="2000" b="1" dirty="0"/>
              <a:t>1. </a:t>
            </a:r>
            <a:r>
              <a:rPr lang="en-US" sz="2000" dirty="0"/>
              <a:t>What percent of the air consists of nitrogen gas?  </a:t>
            </a:r>
            <a:r>
              <a:rPr lang="en-US" sz="3200" dirty="0"/>
              <a:t>78%</a:t>
            </a:r>
          </a:p>
          <a:p>
            <a:pPr>
              <a:spcBef>
                <a:spcPct val="50000"/>
              </a:spcBef>
              <a:spcAft>
                <a:spcPts val="600"/>
              </a:spcAft>
            </a:pPr>
            <a:r>
              <a:rPr lang="en-US" sz="2000" b="1" dirty="0"/>
              <a:t>2. </a:t>
            </a:r>
            <a:r>
              <a:rPr lang="en-US" sz="2000" dirty="0"/>
              <a:t>Bacteria in root nodules change nitrogen gas into what form?</a:t>
            </a:r>
          </a:p>
          <a:p>
            <a:pPr>
              <a:spcBef>
                <a:spcPts val="0"/>
              </a:spcBef>
            </a:pPr>
            <a:r>
              <a:rPr lang="en-US" sz="2800" dirty="0"/>
              <a:t>A</a:t>
            </a:r>
            <a:r>
              <a:rPr lang="en-US" sz="2800" dirty="0" smtClean="0"/>
              <a:t>mmonia </a:t>
            </a:r>
            <a:r>
              <a:rPr lang="en-US" sz="2800" dirty="0"/>
              <a:t>(NH</a:t>
            </a:r>
            <a:r>
              <a:rPr lang="en-US" sz="2800" baseline="-25000" dirty="0"/>
              <a:t>3</a:t>
            </a:r>
            <a:r>
              <a:rPr lang="en-US" sz="2800" dirty="0"/>
              <a:t>)</a:t>
            </a:r>
            <a:endParaRPr lang="en-US" sz="3200" dirty="0"/>
          </a:p>
          <a:p>
            <a:pPr>
              <a:spcBef>
                <a:spcPct val="50000"/>
              </a:spcBef>
            </a:pPr>
            <a:r>
              <a:rPr lang="en-US" sz="2000" b="1" dirty="0"/>
              <a:t>3. </a:t>
            </a:r>
            <a:r>
              <a:rPr lang="en-US" sz="2000" dirty="0"/>
              <a:t>What is the role </a:t>
            </a:r>
            <a:r>
              <a:rPr lang="en-US" sz="2000" dirty="0" smtClean="0"/>
              <a:t>of</a:t>
            </a:r>
          </a:p>
          <a:p>
            <a:pPr>
              <a:spcBef>
                <a:spcPts val="0"/>
              </a:spcBef>
            </a:pPr>
            <a:r>
              <a:rPr lang="en-US" sz="2000" dirty="0" smtClean="0"/>
              <a:t>decomposers </a:t>
            </a:r>
            <a:r>
              <a:rPr lang="en-US" sz="2000" dirty="0"/>
              <a:t>in the </a:t>
            </a:r>
            <a:endParaRPr lang="en-US" sz="2000" dirty="0" smtClean="0"/>
          </a:p>
          <a:p>
            <a:pPr>
              <a:spcBef>
                <a:spcPts val="0"/>
              </a:spcBef>
            </a:pPr>
            <a:r>
              <a:rPr lang="en-US" sz="2000" dirty="0" smtClean="0"/>
              <a:t>nitrogen </a:t>
            </a:r>
            <a:r>
              <a:rPr lang="en-US" sz="2000" dirty="0"/>
              <a:t>cycle?</a:t>
            </a:r>
          </a:p>
          <a:p>
            <a:pPr>
              <a:spcBef>
                <a:spcPct val="50000"/>
              </a:spcBef>
            </a:pPr>
            <a:r>
              <a:rPr lang="en-US" dirty="0"/>
              <a:t>Decomposers </a:t>
            </a:r>
            <a:r>
              <a:rPr lang="en-US" dirty="0" smtClean="0"/>
              <a:t>break</a:t>
            </a:r>
          </a:p>
          <a:p>
            <a:pPr>
              <a:spcBef>
                <a:spcPts val="0"/>
              </a:spcBef>
            </a:pPr>
            <a:r>
              <a:rPr lang="en-US" dirty="0"/>
              <a:t>d</a:t>
            </a:r>
            <a:r>
              <a:rPr lang="en-US" dirty="0" smtClean="0"/>
              <a:t>own nitrogen-containing</a:t>
            </a:r>
          </a:p>
          <a:p>
            <a:pPr>
              <a:spcBef>
                <a:spcPts val="0"/>
              </a:spcBef>
            </a:pPr>
            <a:r>
              <a:rPr lang="en-US" dirty="0"/>
              <a:t>m</a:t>
            </a:r>
            <a:r>
              <a:rPr lang="en-US" dirty="0" smtClean="0"/>
              <a:t>olecules in dead</a:t>
            </a:r>
          </a:p>
          <a:p>
            <a:pPr>
              <a:spcBef>
                <a:spcPts val="0"/>
              </a:spcBef>
            </a:pPr>
            <a:r>
              <a:rPr lang="en-US" dirty="0" smtClean="0"/>
              <a:t>organisms </a:t>
            </a:r>
            <a:r>
              <a:rPr lang="en-US" dirty="0"/>
              <a:t>into ammonia.</a:t>
            </a:r>
          </a:p>
          <a:p>
            <a:pPr>
              <a:spcBef>
                <a:spcPct val="50000"/>
              </a:spcBef>
            </a:pPr>
            <a:r>
              <a:rPr lang="en-US" sz="2000" b="1" dirty="0"/>
              <a:t>4. </a:t>
            </a:r>
            <a:r>
              <a:rPr lang="en-US" sz="2000" dirty="0"/>
              <a:t>How do plants </a:t>
            </a:r>
            <a:r>
              <a:rPr lang="en-US" sz="2000" dirty="0" smtClean="0"/>
              <a:t>obtain</a:t>
            </a:r>
          </a:p>
          <a:p>
            <a:pPr>
              <a:spcBef>
                <a:spcPts val="0"/>
              </a:spcBef>
            </a:pPr>
            <a:r>
              <a:rPr lang="en-US" sz="2000" dirty="0" smtClean="0"/>
              <a:t>the </a:t>
            </a:r>
            <a:r>
              <a:rPr lang="en-US" sz="2000" dirty="0"/>
              <a:t>nitrogen they need?</a:t>
            </a:r>
          </a:p>
          <a:p>
            <a:pPr>
              <a:spcBef>
                <a:spcPct val="50000"/>
              </a:spcBef>
            </a:pPr>
            <a:r>
              <a:rPr lang="en-US" dirty="0"/>
              <a:t>Bacteria in soil convert ammonia to nitrates </a:t>
            </a:r>
            <a:r>
              <a:rPr lang="en-US" sz="1800" dirty="0"/>
              <a:t>(NO</a:t>
            </a:r>
            <a:r>
              <a:rPr lang="en-US" sz="1800" baseline="-25000" dirty="0"/>
              <a:t>3</a:t>
            </a:r>
            <a:r>
              <a:rPr lang="en-US" sz="1800" baseline="30000" dirty="0"/>
              <a:t>-</a:t>
            </a:r>
            <a:r>
              <a:rPr lang="en-US" sz="1800" dirty="0"/>
              <a:t>) </a:t>
            </a:r>
            <a:r>
              <a:rPr lang="en-US" dirty="0"/>
              <a:t>which plants use to make nitrogen-containing molecules (proteins). </a:t>
            </a:r>
          </a:p>
          <a:p>
            <a:pPr>
              <a:spcBef>
                <a:spcPct val="50000"/>
              </a:spcBef>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99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99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99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499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499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499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499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4996">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4996">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4996">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4996">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499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3" cstate="print"/>
          <a:srcRect/>
          <a:stretch>
            <a:fillRect/>
          </a:stretch>
        </p:blipFill>
        <p:spPr bwMode="auto">
          <a:xfrm>
            <a:off x="3048000" y="1295400"/>
            <a:ext cx="5953858" cy="3886200"/>
          </a:xfrm>
          <a:prstGeom prst="rect">
            <a:avLst/>
          </a:prstGeom>
          <a:noFill/>
          <a:ln w="9525">
            <a:noFill/>
            <a:miter lim="800000"/>
            <a:headEnd/>
            <a:tailEnd/>
          </a:ln>
        </p:spPr>
      </p:pic>
      <p:sp>
        <p:nvSpPr>
          <p:cNvPr id="87047" name="Text Box 7"/>
          <p:cNvSpPr txBox="1">
            <a:spLocks noChangeArrowheads="1"/>
          </p:cNvSpPr>
          <p:nvPr/>
        </p:nvSpPr>
        <p:spPr bwMode="auto">
          <a:xfrm>
            <a:off x="0" y="0"/>
            <a:ext cx="9144000" cy="5524589"/>
          </a:xfrm>
          <a:prstGeom prst="rect">
            <a:avLst/>
          </a:prstGeom>
          <a:noFill/>
          <a:ln w="9525">
            <a:noFill/>
            <a:miter lim="800000"/>
            <a:headEnd/>
            <a:tailEnd/>
          </a:ln>
          <a:effectLst/>
        </p:spPr>
        <p:txBody>
          <a:bodyPr>
            <a:spAutoFit/>
          </a:bodyPr>
          <a:lstStyle/>
          <a:p>
            <a:r>
              <a:rPr lang="en-US" b="1" dirty="0"/>
              <a:t>5. </a:t>
            </a:r>
            <a:r>
              <a:rPr lang="en-US" dirty="0"/>
              <a:t>How do herbivores obtain the nitrogen they need?</a:t>
            </a:r>
          </a:p>
          <a:p>
            <a:pPr>
              <a:spcBef>
                <a:spcPts val="1800"/>
              </a:spcBef>
            </a:pPr>
            <a:endParaRPr lang="en-US" sz="3200" dirty="0"/>
          </a:p>
          <a:p>
            <a:endParaRPr lang="en-US" sz="3200" dirty="0" smtClean="0"/>
          </a:p>
          <a:p>
            <a:endParaRPr lang="en-US" sz="3200" dirty="0" smtClean="0"/>
          </a:p>
          <a:p>
            <a:endParaRPr lang="en-US" sz="3200" dirty="0"/>
          </a:p>
          <a:p>
            <a:endParaRPr lang="en-US" sz="3200" dirty="0"/>
          </a:p>
          <a:p>
            <a:pPr>
              <a:spcBef>
                <a:spcPts val="1200"/>
              </a:spcBef>
            </a:pPr>
            <a:r>
              <a:rPr lang="en-US" b="1" dirty="0"/>
              <a:t>6. </a:t>
            </a:r>
            <a:r>
              <a:rPr lang="en-US" dirty="0"/>
              <a:t>How do other </a:t>
            </a:r>
            <a:r>
              <a:rPr lang="en-US" dirty="0" smtClean="0"/>
              <a:t>animals</a:t>
            </a:r>
          </a:p>
          <a:p>
            <a:r>
              <a:rPr lang="en-US" dirty="0" smtClean="0"/>
              <a:t>obtain </a:t>
            </a:r>
            <a:r>
              <a:rPr lang="en-US" dirty="0"/>
              <a:t>the nitrogen </a:t>
            </a:r>
            <a:r>
              <a:rPr lang="en-US" dirty="0" smtClean="0"/>
              <a:t>they</a:t>
            </a:r>
          </a:p>
          <a:p>
            <a:r>
              <a:rPr lang="en-US" dirty="0" smtClean="0"/>
              <a:t>need</a:t>
            </a:r>
            <a:r>
              <a:rPr lang="en-US" dirty="0"/>
              <a:t>?</a:t>
            </a:r>
          </a:p>
          <a:p>
            <a:endParaRPr lang="en-US" dirty="0" smtClean="0"/>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047">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047">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0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srcRect/>
          <a:stretch>
            <a:fillRect/>
          </a:stretch>
        </p:blipFill>
        <p:spPr bwMode="auto">
          <a:xfrm>
            <a:off x="3048000" y="1295400"/>
            <a:ext cx="5953858" cy="3886200"/>
          </a:xfrm>
          <a:prstGeom prst="rect">
            <a:avLst/>
          </a:prstGeom>
          <a:noFill/>
          <a:ln w="9525">
            <a:noFill/>
            <a:miter lim="800000"/>
            <a:headEnd/>
            <a:tailEnd/>
          </a:ln>
        </p:spPr>
      </p:pic>
      <p:sp>
        <p:nvSpPr>
          <p:cNvPr id="87047" name="Text Box 7"/>
          <p:cNvSpPr txBox="1">
            <a:spLocks noChangeArrowheads="1"/>
          </p:cNvSpPr>
          <p:nvPr/>
        </p:nvSpPr>
        <p:spPr bwMode="auto">
          <a:xfrm>
            <a:off x="0" y="0"/>
            <a:ext cx="9144000" cy="6478697"/>
          </a:xfrm>
          <a:prstGeom prst="rect">
            <a:avLst/>
          </a:prstGeom>
          <a:noFill/>
          <a:ln w="9525">
            <a:noFill/>
            <a:miter lim="800000"/>
            <a:headEnd/>
            <a:tailEnd/>
          </a:ln>
          <a:effectLst/>
        </p:spPr>
        <p:txBody>
          <a:bodyPr>
            <a:spAutoFit/>
          </a:bodyPr>
          <a:lstStyle/>
          <a:p>
            <a:r>
              <a:rPr lang="en-US" b="1" dirty="0"/>
              <a:t>5. </a:t>
            </a:r>
            <a:r>
              <a:rPr lang="en-US" dirty="0"/>
              <a:t>How do herbivores obtain the nitrogen they need?</a:t>
            </a:r>
          </a:p>
          <a:p>
            <a:pPr>
              <a:lnSpc>
                <a:spcPts val="3000"/>
              </a:lnSpc>
              <a:spcBef>
                <a:spcPts val="600"/>
              </a:spcBef>
            </a:pPr>
            <a:r>
              <a:rPr lang="en-US" sz="3200" dirty="0" smtClean="0"/>
              <a:t>Herbivores </a:t>
            </a:r>
            <a:r>
              <a:rPr lang="en-US" sz="3200" dirty="0"/>
              <a:t>obtain nitrogen from the proteins in the plants they eat.</a:t>
            </a:r>
          </a:p>
          <a:p>
            <a:endParaRPr lang="en-US" sz="3200" dirty="0" smtClean="0"/>
          </a:p>
          <a:p>
            <a:endParaRPr lang="en-US" sz="3200" dirty="0"/>
          </a:p>
          <a:p>
            <a:endParaRPr lang="en-US" sz="3200" dirty="0" smtClean="0"/>
          </a:p>
          <a:p>
            <a:endParaRPr lang="en-US" sz="3200" dirty="0"/>
          </a:p>
          <a:p>
            <a:r>
              <a:rPr lang="en-US" b="1" dirty="0"/>
              <a:t>6. </a:t>
            </a:r>
            <a:r>
              <a:rPr lang="en-US" dirty="0"/>
              <a:t>How do other </a:t>
            </a:r>
            <a:r>
              <a:rPr lang="en-US" dirty="0" smtClean="0"/>
              <a:t>animals</a:t>
            </a:r>
          </a:p>
          <a:p>
            <a:r>
              <a:rPr lang="en-US" dirty="0" smtClean="0"/>
              <a:t>obtain </a:t>
            </a:r>
            <a:r>
              <a:rPr lang="en-US" dirty="0"/>
              <a:t>the nitrogen </a:t>
            </a:r>
            <a:r>
              <a:rPr lang="en-US" dirty="0" smtClean="0"/>
              <a:t>they</a:t>
            </a:r>
          </a:p>
          <a:p>
            <a:r>
              <a:rPr lang="en-US" dirty="0" smtClean="0"/>
              <a:t>need</a:t>
            </a:r>
            <a:r>
              <a:rPr lang="en-US" dirty="0"/>
              <a:t>?</a:t>
            </a:r>
          </a:p>
          <a:p>
            <a:endParaRPr lang="en-US" dirty="0" smtClean="0"/>
          </a:p>
          <a:p>
            <a:endParaRPr lang="en-US" dirty="0"/>
          </a:p>
          <a:p>
            <a:endParaRPr lang="en-US" dirty="0"/>
          </a:p>
          <a:p>
            <a:r>
              <a:rPr lang="en-US" sz="3200" dirty="0"/>
              <a:t>Carnivores obtain nitrogen from the proteins in the animals they eat.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0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047">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047">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047">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704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3" cstate="print"/>
          <a:srcRect/>
          <a:stretch>
            <a:fillRect/>
          </a:stretch>
        </p:blipFill>
        <p:spPr bwMode="auto">
          <a:xfrm>
            <a:off x="3048000" y="1295400"/>
            <a:ext cx="5953858" cy="3886200"/>
          </a:xfrm>
          <a:prstGeom prst="rect">
            <a:avLst/>
          </a:prstGeom>
          <a:noFill/>
          <a:ln w="9525">
            <a:noFill/>
            <a:miter lim="800000"/>
            <a:headEnd/>
            <a:tailEnd/>
          </a:ln>
        </p:spPr>
      </p:pic>
      <p:sp>
        <p:nvSpPr>
          <p:cNvPr id="90116" name="Text Box 4"/>
          <p:cNvSpPr txBox="1">
            <a:spLocks noChangeArrowheads="1"/>
          </p:cNvSpPr>
          <p:nvPr/>
        </p:nvSpPr>
        <p:spPr bwMode="auto">
          <a:xfrm>
            <a:off x="152400" y="1"/>
            <a:ext cx="8839200" cy="2000548"/>
          </a:xfrm>
          <a:prstGeom prst="rect">
            <a:avLst/>
          </a:prstGeom>
          <a:noFill/>
          <a:ln w="9525">
            <a:noFill/>
            <a:miter lim="800000"/>
            <a:headEnd/>
            <a:tailEnd/>
          </a:ln>
          <a:effectLst/>
        </p:spPr>
        <p:txBody>
          <a:bodyPr wrap="square">
            <a:spAutoFit/>
          </a:bodyPr>
          <a:lstStyle/>
          <a:p>
            <a:r>
              <a:rPr lang="en-US" b="1" dirty="0"/>
              <a:t>7. </a:t>
            </a:r>
            <a:r>
              <a:rPr lang="en-US" b="1" dirty="0" smtClean="0"/>
              <a:t>H</a:t>
            </a:r>
            <a:r>
              <a:rPr lang="en-US" dirty="0" smtClean="0"/>
              <a:t>ow </a:t>
            </a:r>
            <a:r>
              <a:rPr lang="en-US" dirty="0"/>
              <a:t>is nitrogen returned to the atmosphere?</a:t>
            </a:r>
          </a:p>
          <a:p>
            <a:endParaRPr lang="en-US" sz="3200" dirty="0"/>
          </a:p>
          <a:p>
            <a:endParaRPr lang="en-US" sz="3200" dirty="0"/>
          </a:p>
          <a:p>
            <a:pPr>
              <a:spcBef>
                <a:spcPct val="50000"/>
              </a:spcBef>
            </a:pPr>
            <a:endParaRPr lang="en-US" dirty="0"/>
          </a:p>
        </p:txBody>
      </p:sp>
      <p:sp>
        <p:nvSpPr>
          <p:cNvPr id="6" name="TextBox 5"/>
          <p:cNvSpPr txBox="1"/>
          <p:nvPr/>
        </p:nvSpPr>
        <p:spPr>
          <a:xfrm>
            <a:off x="152400" y="2133600"/>
            <a:ext cx="3352800" cy="2308324"/>
          </a:xfrm>
          <a:prstGeom prst="rect">
            <a:avLst/>
          </a:prstGeom>
          <a:noFill/>
        </p:spPr>
        <p:txBody>
          <a:bodyPr wrap="square" rtlCol="0">
            <a:spAutoFit/>
          </a:bodyPr>
          <a:lstStyle/>
          <a:p>
            <a:r>
              <a:rPr lang="en-US" b="1" dirty="0" smtClean="0"/>
              <a:t>8. </a:t>
            </a:r>
            <a:r>
              <a:rPr lang="en-US" dirty="0" smtClean="0"/>
              <a:t>What would be the impact on the nitrogen cycle if there were a decrease in decomposition in a given ecosystem?</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3" cstate="print"/>
          <a:srcRect/>
          <a:stretch>
            <a:fillRect/>
          </a:stretch>
        </p:blipFill>
        <p:spPr bwMode="auto">
          <a:xfrm>
            <a:off x="3048000" y="1295400"/>
            <a:ext cx="5953858" cy="3886200"/>
          </a:xfrm>
          <a:prstGeom prst="rect">
            <a:avLst/>
          </a:prstGeom>
          <a:noFill/>
          <a:ln w="9525">
            <a:noFill/>
            <a:miter lim="800000"/>
            <a:headEnd/>
            <a:tailEnd/>
          </a:ln>
        </p:spPr>
      </p:pic>
      <p:sp>
        <p:nvSpPr>
          <p:cNvPr id="90116" name="Text Box 4"/>
          <p:cNvSpPr txBox="1">
            <a:spLocks noChangeArrowheads="1"/>
          </p:cNvSpPr>
          <p:nvPr/>
        </p:nvSpPr>
        <p:spPr bwMode="auto">
          <a:xfrm>
            <a:off x="152400" y="1"/>
            <a:ext cx="8839200" cy="2985433"/>
          </a:xfrm>
          <a:prstGeom prst="rect">
            <a:avLst/>
          </a:prstGeom>
          <a:noFill/>
          <a:ln w="9525">
            <a:noFill/>
            <a:miter lim="800000"/>
            <a:headEnd/>
            <a:tailEnd/>
          </a:ln>
          <a:effectLst/>
        </p:spPr>
        <p:txBody>
          <a:bodyPr wrap="square">
            <a:spAutoFit/>
          </a:bodyPr>
          <a:lstStyle/>
          <a:p>
            <a:r>
              <a:rPr lang="en-US" b="1" dirty="0"/>
              <a:t>7. </a:t>
            </a:r>
            <a:r>
              <a:rPr lang="en-US" b="1" dirty="0" smtClean="0"/>
              <a:t>H</a:t>
            </a:r>
            <a:r>
              <a:rPr lang="en-US" dirty="0" smtClean="0"/>
              <a:t>ow </a:t>
            </a:r>
            <a:r>
              <a:rPr lang="en-US" dirty="0"/>
              <a:t>is nitrogen returned to the atmosphere?</a:t>
            </a:r>
          </a:p>
          <a:p>
            <a:r>
              <a:rPr lang="en-US" sz="3200" dirty="0" smtClean="0"/>
              <a:t>Bacteria </a:t>
            </a:r>
            <a:r>
              <a:rPr lang="en-US" sz="3200" dirty="0"/>
              <a:t>change nitrates (NO</a:t>
            </a:r>
            <a:r>
              <a:rPr lang="en-US" sz="3200" baseline="-25000" dirty="0"/>
              <a:t>3</a:t>
            </a:r>
            <a:r>
              <a:rPr lang="en-US" sz="3200" baseline="30000" dirty="0"/>
              <a:t>-</a:t>
            </a:r>
            <a:r>
              <a:rPr lang="en-US" sz="3200" dirty="0"/>
              <a:t>) in the soil into nitrogen gas (N</a:t>
            </a:r>
            <a:r>
              <a:rPr lang="en-US" sz="3200" baseline="-25000" dirty="0"/>
              <a:t>2</a:t>
            </a:r>
            <a:r>
              <a:rPr lang="en-US" sz="3200" dirty="0"/>
              <a:t>).</a:t>
            </a:r>
          </a:p>
          <a:p>
            <a:endParaRPr lang="en-US" sz="3200" dirty="0"/>
          </a:p>
          <a:p>
            <a:endParaRPr lang="en-US" sz="3200" dirty="0"/>
          </a:p>
          <a:p>
            <a:pPr>
              <a:spcBef>
                <a:spcPct val="50000"/>
              </a:spcBef>
            </a:pPr>
            <a:endParaRPr lang="en-US" dirty="0"/>
          </a:p>
        </p:txBody>
      </p:sp>
      <p:sp>
        <p:nvSpPr>
          <p:cNvPr id="6" name="TextBox 5"/>
          <p:cNvSpPr txBox="1"/>
          <p:nvPr/>
        </p:nvSpPr>
        <p:spPr>
          <a:xfrm>
            <a:off x="152400" y="2133600"/>
            <a:ext cx="3352800" cy="2308324"/>
          </a:xfrm>
          <a:prstGeom prst="rect">
            <a:avLst/>
          </a:prstGeom>
          <a:noFill/>
        </p:spPr>
        <p:txBody>
          <a:bodyPr wrap="square" rtlCol="0">
            <a:spAutoFit/>
          </a:bodyPr>
          <a:lstStyle/>
          <a:p>
            <a:r>
              <a:rPr lang="en-US" b="1" dirty="0" smtClean="0"/>
              <a:t>8. </a:t>
            </a:r>
            <a:r>
              <a:rPr lang="en-US" dirty="0" smtClean="0"/>
              <a:t>What would be the impact on the nitrogen cycle if there were a decrease in decomposition in a given ecosystem?</a:t>
            </a:r>
          </a:p>
        </p:txBody>
      </p:sp>
      <p:sp>
        <p:nvSpPr>
          <p:cNvPr id="7" name="TextBox 6"/>
          <p:cNvSpPr txBox="1"/>
          <p:nvPr/>
        </p:nvSpPr>
        <p:spPr>
          <a:xfrm>
            <a:off x="152400" y="5288340"/>
            <a:ext cx="8534400" cy="1692771"/>
          </a:xfrm>
          <a:prstGeom prst="rect">
            <a:avLst/>
          </a:prstGeom>
          <a:noFill/>
        </p:spPr>
        <p:txBody>
          <a:bodyPr wrap="square" rtlCol="0">
            <a:spAutoFit/>
          </a:bodyPr>
          <a:lstStyle/>
          <a:p>
            <a:r>
              <a:rPr lang="en-US" sz="2800" dirty="0" smtClean="0"/>
              <a:t>Less nitrogen would be cycled to the atmosphere so less would be available to organisms.</a:t>
            </a:r>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1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lass Layers">
  <a:themeElements>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fontScheme name="Glass Layer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1383</TotalTime>
  <Words>2066</Words>
  <Application>Microsoft Office PowerPoint</Application>
  <PresentationFormat>On-screen Show (4:3)</PresentationFormat>
  <Paragraphs>360</Paragraphs>
  <Slides>47</Slides>
  <Notes>47</Notes>
  <HiddenSlides>0</HiddenSlides>
  <MMClips>0</MMClips>
  <ScaleCrop>false</ScaleCrop>
  <HeadingPairs>
    <vt:vector size="4" baseType="variant">
      <vt:variant>
        <vt:lpstr>Theme</vt:lpstr>
      </vt:variant>
      <vt:variant>
        <vt:i4>3</vt:i4>
      </vt:variant>
      <vt:variant>
        <vt:lpstr>Slide Titles</vt:lpstr>
      </vt:variant>
      <vt:variant>
        <vt:i4>47</vt:i4>
      </vt:variant>
    </vt:vector>
  </HeadingPairs>
  <TitlesOfParts>
    <vt:vector size="50" baseType="lpstr">
      <vt:lpstr>Default Design</vt:lpstr>
      <vt:lpstr>Mountain Top</vt:lpstr>
      <vt:lpstr>Glass Layers</vt:lpstr>
      <vt:lpstr>Principles of Ecology</vt:lpstr>
      <vt:lpstr>Organisms and Their Environment</vt:lpstr>
      <vt:lpstr>The Biosphere</vt:lpstr>
      <vt:lpstr>Non-living Factors</vt:lpstr>
      <vt:lpstr>Biotic (living) Factors</vt:lpstr>
      <vt:lpstr>Levels of Organization</vt:lpstr>
      <vt:lpstr>Levels of Organization, cont.</vt:lpstr>
      <vt:lpstr>Organisms in Ecosystems</vt:lpstr>
      <vt:lpstr>Symbiosis</vt:lpstr>
      <vt:lpstr>Symbiosis, cont.</vt:lpstr>
      <vt:lpstr>Predator/Prey</vt:lpstr>
      <vt:lpstr>Nutrition and Energy Flow</vt:lpstr>
      <vt:lpstr>Nutrition and Energy Flow, cont.</vt:lpstr>
      <vt:lpstr>Flow of Matter and Energy in Ecosystems</vt:lpstr>
      <vt:lpstr>Flow of Matter and Energy in Ecosystems, cont. </vt:lpstr>
      <vt:lpstr>Slide 16</vt:lpstr>
      <vt:lpstr>1. At which level of the food web is the supply of energy the greatest? Explain. </vt:lpstr>
      <vt:lpstr>1. At which level of the food web is the supply of energy the greatest? Explain. </vt:lpstr>
      <vt:lpstr>2. Which feeding relationship do first–order heterotrophs have in common? </vt:lpstr>
      <vt:lpstr>2. Which feeding relationship do first–order heterotrophs have in common? </vt:lpstr>
      <vt:lpstr>4. Explain why plants are called autotrophs. </vt:lpstr>
      <vt:lpstr>4. Explain why plants are called autotrophs. </vt:lpstr>
      <vt:lpstr>5. Food webs and food chains both involve multiple trophic levels. How do they differ? </vt:lpstr>
      <vt:lpstr>5. Food webs and food chains both involve multiple trophic levels. How do they differ? </vt:lpstr>
      <vt:lpstr>6. Describe a food chain that includes a mountain lion and a shrub. </vt:lpstr>
      <vt:lpstr>6. Describe a food chain that includes a mountain lion and a shrub. </vt:lpstr>
      <vt:lpstr>7. How might the organisms pictured in the food web be affected if most of the mouse population was destroyed by disease? </vt:lpstr>
      <vt:lpstr>7. How might the organisms pictured in the food web be affected if most of the mouse population was destroyed by disease? </vt:lpstr>
      <vt:lpstr>Slide 29</vt:lpstr>
      <vt:lpstr>1. What is the source of energy for all of the ecological pyramids shown? </vt:lpstr>
      <vt:lpstr>1. What is the source of energy for all of the ecological pyramids shown? </vt:lpstr>
      <vt:lpstr>3. Examine the pyramid of energy. Explain why only about 10% of the energy available at one trophic level is transferred to the next higher trophic level. </vt:lpstr>
      <vt:lpstr>3. Examine the pyramid of energy. Explain why only about 10% of the energy available at one trophic level is transferred to the next higher trophic level. </vt:lpstr>
      <vt:lpstr>4. Suppose an ecosystem has a greater number of individual herbivores than individual producers. How would this affect the shape of the ecosystem’s pyramid of numbers? </vt:lpstr>
      <vt:lpstr>5. Explain how biomass is calculated. </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LTomasello</dc:creator>
  <cp:lastModifiedBy>Gary Grosso</cp:lastModifiedBy>
  <cp:revision>152</cp:revision>
  <dcterms:created xsi:type="dcterms:W3CDTF">2008-09-27T20:18:13Z</dcterms:created>
  <dcterms:modified xsi:type="dcterms:W3CDTF">2020-09-23T03:24:34Z</dcterms:modified>
</cp:coreProperties>
</file>